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46" r:id="rId2"/>
    <p:sldId id="608" r:id="rId3"/>
    <p:sldId id="613" r:id="rId4"/>
    <p:sldId id="609" r:id="rId5"/>
    <p:sldId id="612" r:id="rId6"/>
    <p:sldId id="614" r:id="rId7"/>
    <p:sldId id="610" r:id="rId8"/>
    <p:sldId id="611" r:id="rId9"/>
    <p:sldId id="616" r:id="rId10"/>
    <p:sldId id="606" r:id="rId11"/>
    <p:sldId id="615" r:id="rId12"/>
    <p:sldId id="617" r:id="rId13"/>
    <p:sldId id="553" r:id="rId14"/>
    <p:sldId id="583" r:id="rId15"/>
    <p:sldId id="515" r:id="rId16"/>
    <p:sldId id="592" r:id="rId17"/>
    <p:sldId id="593" r:id="rId18"/>
    <p:sldId id="602" r:id="rId19"/>
    <p:sldId id="594" r:id="rId20"/>
    <p:sldId id="595" r:id="rId21"/>
    <p:sldId id="596" r:id="rId22"/>
    <p:sldId id="600" r:id="rId23"/>
    <p:sldId id="599" r:id="rId24"/>
    <p:sldId id="598" r:id="rId25"/>
    <p:sldId id="514" r:id="rId26"/>
    <p:sldId id="528" r:id="rId27"/>
    <p:sldId id="536" r:id="rId28"/>
    <p:sldId id="540" r:id="rId29"/>
    <p:sldId id="531" r:id="rId30"/>
    <p:sldId id="530" r:id="rId31"/>
    <p:sldId id="557" r:id="rId32"/>
    <p:sldId id="558" r:id="rId33"/>
    <p:sldId id="559" r:id="rId34"/>
    <p:sldId id="538" r:id="rId35"/>
    <p:sldId id="543" r:id="rId36"/>
    <p:sldId id="560" r:id="rId37"/>
    <p:sldId id="569" r:id="rId38"/>
    <p:sldId id="570" r:id="rId39"/>
    <p:sldId id="571" r:id="rId40"/>
    <p:sldId id="60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69"/>
    <p:restoredTop sz="95934"/>
  </p:normalViewPr>
  <p:slideViewPr>
    <p:cSldViewPr snapToGrid="0" snapToObjects="1">
      <p:cViewPr varScale="1">
        <p:scale>
          <a:sx n="102" d="100"/>
          <a:sy n="102" d="100"/>
        </p:scale>
        <p:origin x="20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C9F2A-9B4E-0B42-B033-CD2789FEF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93B4B8-D310-7841-9EF4-C4AF365B6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65CFA-064A-034C-A294-EAB50291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AC3-32C4-8E48-9A05-B48513C8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1690E-0FD3-3848-BFDD-F5167CFFF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00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2BE7-E576-7F41-AD69-D6606AA5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24BC5F-E4B3-8F45-B83D-185EE664B8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FF24E-FA03-E340-B309-4A83EF4F7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B15F6-DB0F-E048-B546-8F5303448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317AF-FA9F-AA44-8FA1-DB43D00E2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6D7910-7383-EA4C-8925-D89F584081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7A920D-EF5F-174B-B738-DD7FC1C03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7D8D2-7A30-184C-B3B7-B05F36B59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8442-2CD8-764A-B5D2-04AA89EA2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5C932-FB87-5945-8B44-24ED4490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07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7AF70-7C9A-6A43-9A74-AB7B73C8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EF690-F416-8641-BE9A-991BA6BCC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BFC1E-F0B6-4442-8A80-670628E9D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D1AB9-4986-D846-9C4D-0BD68E942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338DD-1A00-224D-8FA3-6481D3840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3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258E-13E6-8249-81F5-8839E868F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7E5C2-361E-8E47-A0A4-504878790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CF77C-E172-5645-8F70-98E920F7B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85B0F-7FA0-C248-9C1E-5FBF73E20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1FBFD-A8AA-DF47-B28A-1779320EC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1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1AB9-EAF9-C641-A70B-AF83A702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BBDEE-B0B3-E64B-956D-547092569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D680F-FD62-6C43-AC51-A5635ED20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EFB23-BF79-004F-8C07-CB62FDDE7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F1DB4-8810-F04E-A8C2-0BAC6C57F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F328C0-77E6-544E-A205-D4BF205E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06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72ED4-8A78-264E-8B44-016D8CA9B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3A07D-1F14-054F-8123-CAD667553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1A857-E3A9-4446-9CE2-064C83072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DFF85-4809-D743-93AF-8999461EC7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73F09D-FB4A-5142-B09C-17AB88F2D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EFAA5D-5B37-7B41-AE23-18A77AB67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519848-3094-AE44-88D8-9F9C02936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65794F-977F-F04F-951A-9781AF32F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1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01DD9-69A6-624D-AE1E-03EA02658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1B43D-7DCB-6741-83EC-67B60BA5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467E7-AC06-A24B-8988-6DCF5919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3D15A7-8646-4641-A26D-87FF99AFA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98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859B4-67C4-A949-B12A-DCE4739A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662C0-5B3F-874A-86DA-AA49F93A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31520-4659-C74E-B260-3BC52C85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38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3A202-DF2F-AE4C-9B56-72CECB72E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15E7F-5848-A845-B85E-1CD4D46EB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B6367-2B4C-8842-A8DE-FE297A9C3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A8121-E676-5F40-AA0F-78726503A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053D6-80A8-5F43-B6BA-42E882B35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E5A39-7B38-7649-AF65-4F14A4D0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2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A61B5-6173-2440-8578-C659ABFF7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FD897A-7DAE-EB40-825E-BBC417C73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3D166-D418-7E4D-854C-EE115EAC9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22B2F-49FF-244D-8496-584D3FFB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B1678F-2ED8-6D4C-9C9D-4389EF0C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308EC-9518-0144-A31E-F055527F3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5DAB2-3546-7E47-8C88-1C6407144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6C0A5-8AB1-E14E-986C-5317FCC2B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F986A-D51A-CB47-835C-7F6BD0204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86F85-7CB0-3F4A-BC8D-1D253E9E1DD9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E447D-0D95-1144-80EB-85331602F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CC205-785C-0748-A7A6-7DDD02ACD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0E2E2-A385-0842-A89A-03EDB61B0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19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1.png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png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6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9.png"/><Relationship Id="rId12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5" Type="http://schemas.openxmlformats.org/officeDocument/2006/relationships/image" Target="../media/image2.png"/><Relationship Id="rId10" Type="http://schemas.openxmlformats.org/officeDocument/2006/relationships/image" Target="../media/image16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10" Type="http://schemas.openxmlformats.org/officeDocument/2006/relationships/image" Target="../media/image190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youtu.be/Khg9ozS8A6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youtu.be/Khg9ozS8A6U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1.png"/><Relationship Id="rId18" Type="http://schemas.openxmlformats.org/officeDocument/2006/relationships/image" Target="../media/image36.png"/><Relationship Id="rId7" Type="http://schemas.openxmlformats.org/officeDocument/2006/relationships/image" Target="../media/image27.png"/><Relationship Id="rId12" Type="http://schemas.openxmlformats.org/officeDocument/2006/relationships/image" Target="../media/image30.png"/><Relationship Id="rId17" Type="http://schemas.openxmlformats.org/officeDocument/2006/relationships/image" Target="../media/image25.jpeg"/><Relationship Id="rId2" Type="http://schemas.openxmlformats.org/officeDocument/2006/relationships/image" Target="../media/image5.png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29.png"/><Relationship Id="rId5" Type="http://schemas.openxmlformats.org/officeDocument/2006/relationships/image" Target="../media/image26.png"/><Relationship Id="rId15" Type="http://schemas.openxmlformats.org/officeDocument/2006/relationships/image" Target="../media/image33.png"/><Relationship Id="rId10" Type="http://schemas.openxmlformats.org/officeDocument/2006/relationships/image" Target="../media/image10.png"/><Relationship Id="rId19" Type="http://schemas.openxmlformats.org/officeDocument/2006/relationships/image" Target="../media/image37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tax.org/books/chemistry-atoms-first-2e/pages/16-3-electrode-and-cell-potentials#fs-idm4258516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79256CF-E235-3344-91CC-2490F8A6D02D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28FAE42-90FF-934B-8273-AEAE6D743273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2889807D-BB4D-934C-8A5C-A356DC2F137A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1028" name="Picture 4">
                  <a:extLst>
                    <a:ext uri="{FF2B5EF4-FFF2-40B4-BE49-F238E27FC236}">
                      <a16:creationId xmlns:a16="http://schemas.microsoft.com/office/drawing/2014/main" id="{8EA63299-1EAF-D64D-ABB8-EA3CD00A38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813B18E-4C73-F846-846B-C23E042C0654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EEC5C90-3E87-BD41-8E6B-D77C89626BD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232C434-3000-224F-9C38-06BC4CBFF04F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20B7CBE-2A43-5F4C-B762-F6FBB5A72349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F059F59B-B65A-2C44-B964-842C665A9D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C5C72C6-6FA8-8E42-AEBF-2CBB04BA794B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65F4D725-38D1-224D-A6A1-AAF3623AE3B9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6F7843C-162E-9349-8692-E8FD84936649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2091783F-429A-AC4B-A705-F0FDE08219D2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6C93E0A-C3ED-CC45-9452-B8504E82777C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E342E79-408F-9849-AB81-DD0B49B12420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65CD208-FFA7-A84F-90BF-D113598DABCB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240C5A1-0BE9-9A44-BAF3-E3CB34A04A7C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7BDDF7-BE07-494B-8906-EFEE0593A6F6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BA9E0BF-A0B0-A845-8BC2-9C8F8CC52029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pic>
        <p:nvPicPr>
          <p:cNvPr id="27" name="Picture 2">
            <a:extLst>
              <a:ext uri="{FF2B5EF4-FFF2-40B4-BE49-F238E27FC236}">
                <a16:creationId xmlns:a16="http://schemas.microsoft.com/office/drawing/2014/main" id="{FD4EF22C-D70D-4E43-B508-9745CB1B9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626FF55-C558-134D-9FE2-CFA63F3E4960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607E175-0AF5-9B46-9649-CB76E515CB77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 iron-lead Galvanic cell</a:t>
            </a:r>
          </a:p>
        </p:txBody>
      </p:sp>
    </p:spTree>
    <p:extLst>
      <p:ext uri="{BB962C8B-B14F-4D97-AF65-F5344CB8AC3E}">
        <p14:creationId xmlns:p14="http://schemas.microsoft.com/office/powerpoint/2010/main" val="1803792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>
            <a:extLst>
              <a:ext uri="{FF2B5EF4-FFF2-40B4-BE49-F238E27FC236}">
                <a16:creationId xmlns:a16="http://schemas.microsoft.com/office/drawing/2014/main" id="{BFF50013-11A2-9441-BD28-F6FDB4A6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3" y="630820"/>
            <a:ext cx="4393799" cy="389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08F2AC6-F125-A049-837B-4CCBC63C1387}"/>
              </a:ext>
            </a:extLst>
          </p:cNvPr>
          <p:cNvGrpSpPr/>
          <p:nvPr/>
        </p:nvGrpSpPr>
        <p:grpSpPr>
          <a:xfrm>
            <a:off x="5822659" y="571789"/>
            <a:ext cx="5728875" cy="6040096"/>
            <a:chOff x="3704492" y="817904"/>
            <a:chExt cx="4611919" cy="5222192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C1CF9B6-5C50-654B-B03B-43CC6893C4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8413"/>
            <a:stretch/>
          </p:blipFill>
          <p:spPr>
            <a:xfrm>
              <a:off x="3704492" y="817904"/>
              <a:ext cx="3529686" cy="522219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0A82B45B-A3CF-D041-97BB-5A3927D8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249"/>
            <a:stretch/>
          </p:blipFill>
          <p:spPr>
            <a:xfrm>
              <a:off x="7234178" y="817904"/>
              <a:ext cx="1082233" cy="5222192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244559C-13A1-F249-891B-0D1305EA8108}"/>
              </a:ext>
            </a:extLst>
          </p:cNvPr>
          <p:cNvSpPr/>
          <p:nvPr/>
        </p:nvSpPr>
        <p:spPr>
          <a:xfrm>
            <a:off x="1106792" y="3166674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F16164-F300-AB4E-B213-561DAF6221D4}"/>
              </a:ext>
            </a:extLst>
          </p:cNvPr>
          <p:cNvSpPr/>
          <p:nvPr/>
        </p:nvSpPr>
        <p:spPr>
          <a:xfrm>
            <a:off x="1077136" y="230197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4301C02-68F9-DC4E-A582-1EEF56DD3C59}"/>
              </a:ext>
            </a:extLst>
          </p:cNvPr>
          <p:cNvSpPr/>
          <p:nvPr/>
        </p:nvSpPr>
        <p:spPr>
          <a:xfrm>
            <a:off x="5870810" y="6155015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92A099A-2E8F-6E42-B6BB-2986C7AEE4C2}"/>
              </a:ext>
            </a:extLst>
          </p:cNvPr>
          <p:cNvSpPr/>
          <p:nvPr/>
        </p:nvSpPr>
        <p:spPr>
          <a:xfrm>
            <a:off x="6050452" y="1921397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9D8085-E090-0041-93C7-401ED97C1575}"/>
              </a:ext>
            </a:extLst>
          </p:cNvPr>
          <p:cNvCxnSpPr>
            <a:cxnSpLocks/>
          </p:cNvCxnSpPr>
          <p:nvPr/>
        </p:nvCxnSpPr>
        <p:spPr>
          <a:xfrm>
            <a:off x="3240911" y="3303269"/>
            <a:ext cx="2581748" cy="2804012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B91C43-4DE2-4E47-9853-BC4DBA718B34}"/>
              </a:ext>
            </a:extLst>
          </p:cNvPr>
          <p:cNvCxnSpPr>
            <a:cxnSpLocks/>
          </p:cNvCxnSpPr>
          <p:nvPr/>
        </p:nvCxnSpPr>
        <p:spPr>
          <a:xfrm flipV="1">
            <a:off x="3374394" y="2104496"/>
            <a:ext cx="2496416" cy="32915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E3A11835-67BB-7674-DEB9-712A80D7615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607463" cy="54261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Your turn: a Lead – Zinc cell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26590B-7E4D-C9DB-9FA1-8CA50B309485}"/>
              </a:ext>
            </a:extLst>
          </p:cNvPr>
          <p:cNvSpPr txBox="1"/>
          <p:nvPr/>
        </p:nvSpPr>
        <p:spPr>
          <a:xfrm>
            <a:off x="9866295" y="142981"/>
            <a:ext cx="2457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½-cell potential </a:t>
            </a:r>
          </a:p>
        </p:txBody>
      </p:sp>
    </p:spTree>
    <p:extLst>
      <p:ext uri="{BB962C8B-B14F-4D97-AF65-F5344CB8AC3E}">
        <p14:creationId xmlns:p14="http://schemas.microsoft.com/office/powerpoint/2010/main" val="3304541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>
            <a:extLst>
              <a:ext uri="{FF2B5EF4-FFF2-40B4-BE49-F238E27FC236}">
                <a16:creationId xmlns:a16="http://schemas.microsoft.com/office/drawing/2014/main" id="{BFF50013-11A2-9441-BD28-F6FDB4A6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3" y="630820"/>
            <a:ext cx="4393799" cy="389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08F2AC6-F125-A049-837B-4CCBC63C1387}"/>
              </a:ext>
            </a:extLst>
          </p:cNvPr>
          <p:cNvGrpSpPr/>
          <p:nvPr/>
        </p:nvGrpSpPr>
        <p:grpSpPr>
          <a:xfrm>
            <a:off x="5822659" y="571789"/>
            <a:ext cx="5728875" cy="6040096"/>
            <a:chOff x="3704492" y="817904"/>
            <a:chExt cx="4611919" cy="5222192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C1CF9B6-5C50-654B-B03B-43CC6893C4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8413"/>
            <a:stretch/>
          </p:blipFill>
          <p:spPr>
            <a:xfrm>
              <a:off x="3704492" y="817904"/>
              <a:ext cx="3529686" cy="522219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0A82B45B-A3CF-D041-97BB-5A3927D8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249"/>
            <a:stretch/>
          </p:blipFill>
          <p:spPr>
            <a:xfrm>
              <a:off x="7234178" y="817904"/>
              <a:ext cx="1082233" cy="5222192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244559C-13A1-F249-891B-0D1305EA8108}"/>
              </a:ext>
            </a:extLst>
          </p:cNvPr>
          <p:cNvSpPr/>
          <p:nvPr/>
        </p:nvSpPr>
        <p:spPr>
          <a:xfrm>
            <a:off x="1106792" y="3166674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F16164-F300-AB4E-B213-561DAF6221D4}"/>
              </a:ext>
            </a:extLst>
          </p:cNvPr>
          <p:cNvSpPr/>
          <p:nvPr/>
        </p:nvSpPr>
        <p:spPr>
          <a:xfrm>
            <a:off x="1077136" y="230197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4301C02-68F9-DC4E-A582-1EEF56DD3C59}"/>
              </a:ext>
            </a:extLst>
          </p:cNvPr>
          <p:cNvSpPr/>
          <p:nvPr/>
        </p:nvSpPr>
        <p:spPr>
          <a:xfrm>
            <a:off x="5870810" y="6155015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92A099A-2E8F-6E42-B6BB-2986C7AEE4C2}"/>
              </a:ext>
            </a:extLst>
          </p:cNvPr>
          <p:cNvSpPr/>
          <p:nvPr/>
        </p:nvSpPr>
        <p:spPr>
          <a:xfrm>
            <a:off x="6050452" y="1921397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9D8085-E090-0041-93C7-401ED97C1575}"/>
              </a:ext>
            </a:extLst>
          </p:cNvPr>
          <p:cNvCxnSpPr>
            <a:cxnSpLocks/>
          </p:cNvCxnSpPr>
          <p:nvPr/>
        </p:nvCxnSpPr>
        <p:spPr>
          <a:xfrm>
            <a:off x="3240911" y="3303269"/>
            <a:ext cx="2581748" cy="2804012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B91C43-4DE2-4E47-9853-BC4DBA718B34}"/>
              </a:ext>
            </a:extLst>
          </p:cNvPr>
          <p:cNvCxnSpPr>
            <a:cxnSpLocks/>
          </p:cNvCxnSpPr>
          <p:nvPr/>
        </p:nvCxnSpPr>
        <p:spPr>
          <a:xfrm flipV="1">
            <a:off x="3374394" y="2104496"/>
            <a:ext cx="2496416" cy="32915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E3A11835-67BB-7674-DEB9-712A80D7615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607463" cy="54261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Your turn: a Lead – Zinc cell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26590B-7E4D-C9DB-9FA1-8CA50B309485}"/>
              </a:ext>
            </a:extLst>
          </p:cNvPr>
          <p:cNvSpPr txBox="1"/>
          <p:nvPr/>
        </p:nvSpPr>
        <p:spPr>
          <a:xfrm>
            <a:off x="9866295" y="142981"/>
            <a:ext cx="2457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½-cell potential 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D79C109B-22C7-84B6-2018-E8C5D106278E}"/>
              </a:ext>
            </a:extLst>
          </p:cNvPr>
          <p:cNvSpPr/>
          <p:nvPr/>
        </p:nvSpPr>
        <p:spPr>
          <a:xfrm rot="10800000">
            <a:off x="11354287" y="2323571"/>
            <a:ext cx="430642" cy="38314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9B5601-803E-F0C6-D610-D2421425F8A3}"/>
              </a:ext>
            </a:extLst>
          </p:cNvPr>
          <p:cNvSpPr txBox="1"/>
          <p:nvPr/>
        </p:nvSpPr>
        <p:spPr>
          <a:xfrm>
            <a:off x="630184" y="4999929"/>
            <a:ext cx="43937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</a:rPr>
              <a:t>-0.1262</a:t>
            </a:r>
            <a:r>
              <a:rPr lang="en-US" sz="2400" dirty="0">
                <a:solidFill>
                  <a:srgbClr val="000000"/>
                </a:solidFill>
              </a:rPr>
              <a:t>-(-0</a:t>
            </a:r>
            <a:r>
              <a:rPr lang="en-US" sz="2400" dirty="0">
                <a:solidFill>
                  <a:srgbClr val="000000"/>
                </a:solidFill>
                <a:effectLst/>
              </a:rPr>
              <a:t>.7618) = 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+0.64 V</a:t>
            </a:r>
          </a:p>
        </p:txBody>
      </p:sp>
    </p:spTree>
    <p:extLst>
      <p:ext uri="{BB962C8B-B14F-4D97-AF65-F5344CB8AC3E}">
        <p14:creationId xmlns:p14="http://schemas.microsoft.com/office/powerpoint/2010/main" val="310463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708F2AC6-F125-A049-837B-4CCBC63C1387}"/>
              </a:ext>
            </a:extLst>
          </p:cNvPr>
          <p:cNvGrpSpPr/>
          <p:nvPr/>
        </p:nvGrpSpPr>
        <p:grpSpPr>
          <a:xfrm>
            <a:off x="5822659" y="571789"/>
            <a:ext cx="5728875" cy="6040096"/>
            <a:chOff x="3704492" y="817904"/>
            <a:chExt cx="4611919" cy="5222192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C1CF9B6-5C50-654B-B03B-43CC6893C4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8413"/>
            <a:stretch/>
          </p:blipFill>
          <p:spPr>
            <a:xfrm>
              <a:off x="3704492" y="817904"/>
              <a:ext cx="3529686" cy="522219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0A82B45B-A3CF-D041-97BB-5A3927D86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7249"/>
            <a:stretch/>
          </p:blipFill>
          <p:spPr>
            <a:xfrm>
              <a:off x="7234178" y="817904"/>
              <a:ext cx="1082233" cy="5222192"/>
            </a:xfrm>
            <a:prstGeom prst="rect">
              <a:avLst/>
            </a:prstGeom>
          </p:spPr>
        </p:pic>
      </p:grp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4301C02-68F9-DC4E-A582-1EEF56DD3C59}"/>
              </a:ext>
            </a:extLst>
          </p:cNvPr>
          <p:cNvSpPr/>
          <p:nvPr/>
        </p:nvSpPr>
        <p:spPr>
          <a:xfrm>
            <a:off x="5870810" y="6155015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92A099A-2E8F-6E42-B6BB-2986C7AEE4C2}"/>
              </a:ext>
            </a:extLst>
          </p:cNvPr>
          <p:cNvSpPr/>
          <p:nvPr/>
        </p:nvSpPr>
        <p:spPr>
          <a:xfrm>
            <a:off x="6050452" y="1921397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3A11835-67BB-7674-DEB9-712A80D7615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607463" cy="54261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Your turn: a Lead – Zinc cell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26590B-7E4D-C9DB-9FA1-8CA50B309485}"/>
              </a:ext>
            </a:extLst>
          </p:cNvPr>
          <p:cNvSpPr txBox="1"/>
          <p:nvPr/>
        </p:nvSpPr>
        <p:spPr>
          <a:xfrm>
            <a:off x="9866295" y="142981"/>
            <a:ext cx="2457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½-cell potential 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D79C109B-22C7-84B6-2018-E8C5D106278E}"/>
              </a:ext>
            </a:extLst>
          </p:cNvPr>
          <p:cNvSpPr/>
          <p:nvPr/>
        </p:nvSpPr>
        <p:spPr>
          <a:xfrm rot="10800000">
            <a:off x="11354287" y="2323571"/>
            <a:ext cx="430642" cy="38314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DD4204-BC71-38A3-9694-CC9372A89FED}"/>
              </a:ext>
            </a:extLst>
          </p:cNvPr>
          <p:cNvSpPr txBox="1"/>
          <p:nvPr/>
        </p:nvSpPr>
        <p:spPr>
          <a:xfrm>
            <a:off x="630184" y="4999929"/>
            <a:ext cx="43937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</a:rPr>
              <a:t>-0.1262</a:t>
            </a:r>
            <a:r>
              <a:rPr lang="en-US" sz="2400" dirty="0">
                <a:solidFill>
                  <a:srgbClr val="000000"/>
                </a:solidFill>
              </a:rPr>
              <a:t>-(-0</a:t>
            </a:r>
            <a:r>
              <a:rPr lang="en-US" sz="2400" dirty="0">
                <a:solidFill>
                  <a:srgbClr val="000000"/>
                </a:solidFill>
                <a:effectLst/>
              </a:rPr>
              <a:t>.7618) = 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+0.64 V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A760A2-2F6B-EC0A-3127-9ED0C77A245E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67A362C-54FA-6602-4B5B-E80D999B193C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0E33C1F-0465-1CFA-5BFF-E281C05BDDBB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28" name="Picture 4">
                  <a:extLst>
                    <a:ext uri="{FF2B5EF4-FFF2-40B4-BE49-F238E27FC236}">
                      <a16:creationId xmlns:a16="http://schemas.microsoft.com/office/drawing/2014/main" id="{83701C76-3094-93B8-B7D3-8A74F97A70C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A586188F-7C10-568E-BFCD-788D52022BD4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3239FCCF-089B-460D-5061-85A711053B55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6831581-473E-3419-AD91-3E69093E20A1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EAF7F5E-A4E6-FE92-E974-B37F7D6CF522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049EBCCC-8E79-13A2-704B-DFAC0C9384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3C320BC-9F76-6A49-09E5-8AF38EAD94CA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565A382-C892-81C8-2692-4817FDD41F79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02DE660-3EEA-7D58-9851-42AB7BEC1079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B6177A-AF32-6FDC-2FB4-1CB1C42185DA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A5352899-145A-F76E-A041-2A3A2C5262EF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E0195492-7803-F3FD-0BA6-C4FD5E182914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B00E163-7F28-B110-93DF-4C9A0D20B031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2CC5A1-AEAB-83DE-62B9-2D43544A902F}"/>
                </a:ext>
              </a:extLst>
            </p:cNvPr>
            <p:cNvSpPr/>
            <p:nvPr/>
          </p:nvSpPr>
          <p:spPr>
            <a:xfrm>
              <a:off x="4007920" y="3715233"/>
              <a:ext cx="69762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Zn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27AFE3-F9FD-B7AB-B541-7062E8CABA7F}"/>
                </a:ext>
              </a:extLst>
            </p:cNvPr>
            <p:cNvSpPr txBox="1"/>
            <p:nvPr/>
          </p:nvSpPr>
          <p:spPr>
            <a:xfrm>
              <a:off x="5219044" y="968944"/>
              <a:ext cx="706015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+0.64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A0F98B9-3B56-4512-8A1C-8EEE306EA5CD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Zn(s)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35278E-FC71-C756-AA4A-2E768E16DD38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977D193-5AA9-0F7B-CDD8-EECABD43DB9F}"/>
              </a:ext>
            </a:extLst>
          </p:cNvPr>
          <p:cNvGrpSpPr/>
          <p:nvPr/>
        </p:nvGrpSpPr>
        <p:grpSpPr>
          <a:xfrm>
            <a:off x="1005540" y="2161015"/>
            <a:ext cx="3744374" cy="3500996"/>
            <a:chOff x="3659675" y="1408873"/>
            <a:chExt cx="3744374" cy="3500996"/>
          </a:xfrm>
        </p:grpSpPr>
        <p:sp>
          <p:nvSpPr>
            <p:cNvPr id="45" name="Left Arrow 44">
              <a:extLst>
                <a:ext uri="{FF2B5EF4-FFF2-40B4-BE49-F238E27FC236}">
                  <a16:creationId xmlns:a16="http://schemas.microsoft.com/office/drawing/2014/main" id="{BC2C07E9-C6F7-75CF-915B-D7D77AFA9BD1}"/>
                </a:ext>
              </a:extLst>
            </p:cNvPr>
            <p:cNvSpPr/>
            <p:nvPr/>
          </p:nvSpPr>
          <p:spPr>
            <a:xfrm rot="5400000">
              <a:off x="3700367" y="136818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Left Arrow 45">
              <a:extLst>
                <a:ext uri="{FF2B5EF4-FFF2-40B4-BE49-F238E27FC236}">
                  <a16:creationId xmlns:a16="http://schemas.microsoft.com/office/drawing/2014/main" id="{52A49B0A-B7F9-647E-D822-667B252AA7D0}"/>
                </a:ext>
              </a:extLst>
            </p:cNvPr>
            <p:cNvSpPr/>
            <p:nvPr/>
          </p:nvSpPr>
          <p:spPr>
            <a:xfrm rot="16200000">
              <a:off x="7046658" y="137595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A9473B7-5360-0C4C-43A3-3B8B82C92BDD}"/>
                </a:ext>
              </a:extLst>
            </p:cNvPr>
            <p:cNvSpPr/>
            <p:nvPr/>
          </p:nvSpPr>
          <p:spPr>
            <a:xfrm>
              <a:off x="6113361" y="4448204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E49553A8-0554-0336-1BD7-FDCB4E57D6E1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349134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Your turn: a Iron – Zinc cell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B21D95A-6BFA-2E83-1711-485BEDA17C67}"/>
              </a:ext>
            </a:extLst>
          </p:cNvPr>
          <p:cNvGrpSpPr/>
          <p:nvPr/>
        </p:nvGrpSpPr>
        <p:grpSpPr>
          <a:xfrm>
            <a:off x="483569" y="1275197"/>
            <a:ext cx="4906582" cy="4289121"/>
            <a:chOff x="3087873" y="542611"/>
            <a:chExt cx="4906582" cy="428912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6A0209-AE1E-4234-7406-2E79CBE7A6C7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FA6E6D9B-A2D4-7293-98C5-86A8120D7216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7" name="Picture 4">
                  <a:extLst>
                    <a:ext uri="{FF2B5EF4-FFF2-40B4-BE49-F238E27FC236}">
                      <a16:creationId xmlns:a16="http://schemas.microsoft.com/office/drawing/2014/main" id="{72BF4CAF-0F10-CEE5-32E6-691D2AFE2D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A3A55DC6-38FD-1192-6348-FD1A0AE31BD5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A62CDAC7-9C10-6628-E077-0AB884912C48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10CCE9A-B84B-FB6B-FF75-D1ED369B67C5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AF352D5-0847-EEB5-AE90-4A6EA19701B8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40096DAF-E563-5F30-9C8A-2253FAF350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3A2B9EB-6B9D-5C3F-BEAA-B53A12D103CD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F693458A-DC04-16E5-6EDA-C17CE1486CD2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A7571540-336E-B566-9805-2A805FF5F069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7095F6DE-214F-3B44-BE64-D67E58C1333B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451AF1B5-A68D-C2EA-9206-EFC4B79AAAF0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A7A7BAC5-658A-C1EF-BC3B-9667B294404D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566A398-0DF5-8302-73AC-58EBD679FB7A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653BE22-76C5-BE0C-CC48-DE352195C063}"/>
                </a:ext>
              </a:extLst>
            </p:cNvPr>
            <p:cNvSpPr/>
            <p:nvPr/>
          </p:nvSpPr>
          <p:spPr>
            <a:xfrm>
              <a:off x="6226591" y="3572739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67991C9-6B8D-B9F1-6E48-7D3EFDE001B0}"/>
                </a:ext>
              </a:extLst>
            </p:cNvPr>
            <p:cNvSpPr/>
            <p:nvPr/>
          </p:nvSpPr>
          <p:spPr>
            <a:xfrm>
              <a:off x="4007920" y="3715233"/>
              <a:ext cx="69762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Zn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15A6CCA-DED9-1A01-5F56-41942F32F6C8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Zn(s)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14BF947-DFC3-93C9-8DAF-0BC02CDD0539}"/>
                </a:ext>
              </a:extLst>
            </p:cNvPr>
            <p:cNvSpPr txBox="1"/>
            <p:nvPr/>
          </p:nvSpPr>
          <p:spPr>
            <a:xfrm>
              <a:off x="7267342" y="2149964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0284395-E160-FC28-9E7F-350232056406}"/>
              </a:ext>
            </a:extLst>
          </p:cNvPr>
          <p:cNvSpPr txBox="1"/>
          <p:nvPr/>
        </p:nvSpPr>
        <p:spPr>
          <a:xfrm>
            <a:off x="5783799" y="2262493"/>
            <a:ext cx="59477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Identify the anode &amp; cathode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Show the direction electrons are going through the wires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Predict whether the voltage will be positive or negative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Predict the value of the voltage measured</a:t>
            </a:r>
          </a:p>
        </p:txBody>
      </p:sp>
    </p:spTree>
    <p:extLst>
      <p:ext uri="{BB962C8B-B14F-4D97-AF65-F5344CB8AC3E}">
        <p14:creationId xmlns:p14="http://schemas.microsoft.com/office/powerpoint/2010/main" val="84503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32225CF-3024-4B44-BC49-4F710558CF45}"/>
              </a:ext>
            </a:extLst>
          </p:cNvPr>
          <p:cNvGrpSpPr/>
          <p:nvPr/>
        </p:nvGrpSpPr>
        <p:grpSpPr>
          <a:xfrm>
            <a:off x="483569" y="1275197"/>
            <a:ext cx="4906582" cy="4289121"/>
            <a:chOff x="3087873" y="542611"/>
            <a:chExt cx="4906582" cy="428912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28FAE42-90FF-934B-8273-AEAE6D743273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2889807D-BB4D-934C-8A5C-A356DC2F137A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1028" name="Picture 4">
                  <a:extLst>
                    <a:ext uri="{FF2B5EF4-FFF2-40B4-BE49-F238E27FC236}">
                      <a16:creationId xmlns:a16="http://schemas.microsoft.com/office/drawing/2014/main" id="{8EA63299-1EAF-D64D-ABB8-EA3CD00A38B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813B18E-4C73-F846-846B-C23E042C0654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EEC5C90-3E87-BD41-8E6B-D77C89626BD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232C434-3000-224F-9C38-06BC4CBFF04F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20B7CBE-2A43-5F4C-B762-F6FBB5A72349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F059F59B-B65A-2C44-B964-842C665A9D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C5C72C6-6FA8-8E42-AEBF-2CBB04BA794B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65F4D725-38D1-224D-A6A1-AAF3623AE3B9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6F7843C-162E-9349-8692-E8FD84936649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2091783F-429A-AC4B-A705-F0FDE08219D2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6C93E0A-C3ED-CC45-9452-B8504E82777C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E342E79-408F-9849-AB81-DD0B49B12420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65CD208-FFA7-A84F-90BF-D113598DABCB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C6D49D4-62EE-F84D-B1A6-4215AC6FC7A0}"/>
                </a:ext>
              </a:extLst>
            </p:cNvPr>
            <p:cNvSpPr/>
            <p:nvPr/>
          </p:nvSpPr>
          <p:spPr>
            <a:xfrm>
              <a:off x="6226591" y="3572739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240C5A1-0BE9-9A44-BAF3-E3CB34A04A7C}"/>
                </a:ext>
              </a:extLst>
            </p:cNvPr>
            <p:cNvSpPr/>
            <p:nvPr/>
          </p:nvSpPr>
          <p:spPr>
            <a:xfrm>
              <a:off x="4007920" y="3715233"/>
              <a:ext cx="69762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Zn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7BDDF7-BE07-494B-8906-EFEE0593A6F6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Zn(s)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D6EEF3-DB12-0144-BDDF-6921AEBDB473}"/>
                </a:ext>
              </a:extLst>
            </p:cNvPr>
            <p:cNvSpPr txBox="1"/>
            <p:nvPr/>
          </p:nvSpPr>
          <p:spPr>
            <a:xfrm>
              <a:off x="7267342" y="2149964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8141BD4-0647-BB4D-9D3F-176DBD7465DC}"/>
              </a:ext>
            </a:extLst>
          </p:cNvPr>
          <p:cNvGrpSpPr/>
          <p:nvPr/>
        </p:nvGrpSpPr>
        <p:grpSpPr>
          <a:xfrm>
            <a:off x="1049159" y="2175355"/>
            <a:ext cx="3791385" cy="3445354"/>
            <a:chOff x="3653462" y="1434488"/>
            <a:chExt cx="3791385" cy="3445354"/>
          </a:xfrm>
        </p:grpSpPr>
        <p:sp>
          <p:nvSpPr>
            <p:cNvPr id="28" name="Left Arrow 27">
              <a:extLst>
                <a:ext uri="{FF2B5EF4-FFF2-40B4-BE49-F238E27FC236}">
                  <a16:creationId xmlns:a16="http://schemas.microsoft.com/office/drawing/2014/main" id="{A1A0F2C2-2AD8-C244-8286-EA85EC6D285B}"/>
                </a:ext>
              </a:extLst>
            </p:cNvPr>
            <p:cNvSpPr/>
            <p:nvPr/>
          </p:nvSpPr>
          <p:spPr>
            <a:xfrm rot="16200000">
              <a:off x="7015681" y="1445746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Left Arrow 28">
              <a:extLst>
                <a:ext uri="{FF2B5EF4-FFF2-40B4-BE49-F238E27FC236}">
                  <a16:creationId xmlns:a16="http://schemas.microsoft.com/office/drawing/2014/main" id="{3FA231A2-5E17-E545-801E-94E10E8A585D}"/>
                </a:ext>
              </a:extLst>
            </p:cNvPr>
            <p:cNvSpPr/>
            <p:nvPr/>
          </p:nvSpPr>
          <p:spPr>
            <a:xfrm rot="5400000">
              <a:off x="3694154" y="1393796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675096F-46F1-CF44-B5D3-C0E4BC18E752}"/>
                </a:ext>
              </a:extLst>
            </p:cNvPr>
            <p:cNvSpPr/>
            <p:nvPr/>
          </p:nvSpPr>
          <p:spPr>
            <a:xfrm>
              <a:off x="6226115" y="4418177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pic>
        <p:nvPicPr>
          <p:cNvPr id="31" name="Picture 2">
            <a:extLst>
              <a:ext uri="{FF2B5EF4-FFF2-40B4-BE49-F238E27FC236}">
                <a16:creationId xmlns:a16="http://schemas.microsoft.com/office/drawing/2014/main" id="{8CD78071-E9DA-5B4F-8CF0-B09AA2644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236E18-7FA6-3C4C-A910-42388C067925}"/>
              </a:ext>
            </a:extLst>
          </p:cNvPr>
          <p:cNvSpPr/>
          <p:nvPr/>
        </p:nvSpPr>
        <p:spPr>
          <a:xfrm>
            <a:off x="7352748" y="3781956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93C0E9E-8994-8044-82AE-418C96896919}"/>
              </a:ext>
            </a:extLst>
          </p:cNvPr>
          <p:cNvSpPr/>
          <p:nvPr/>
        </p:nvSpPr>
        <p:spPr>
          <a:xfrm>
            <a:off x="7352748" y="4214961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>
            <a:extLst>
              <a:ext uri="{FF2B5EF4-FFF2-40B4-BE49-F238E27FC236}">
                <a16:creationId xmlns:a16="http://schemas.microsoft.com/office/drawing/2014/main" id="{73C647BE-BBA6-7AB9-9B88-33BC1DC2BA9E}"/>
              </a:ext>
            </a:extLst>
          </p:cNvPr>
          <p:cNvSpPr/>
          <p:nvPr/>
        </p:nvSpPr>
        <p:spPr>
          <a:xfrm rot="10800000">
            <a:off x="10042968" y="3889694"/>
            <a:ext cx="430642" cy="5426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Your turn: a Iron – Zinc cell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617594F-C90B-5BDC-B34A-3DE0155480D2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F5EC00-C334-1E19-A484-80D6B51D47CC}"/>
              </a:ext>
            </a:extLst>
          </p:cNvPr>
          <p:cNvSpPr txBox="1"/>
          <p:nvPr/>
        </p:nvSpPr>
        <p:spPr>
          <a:xfrm>
            <a:off x="2591591" y="1710772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+0.31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14BA25-0F6F-9314-B2D0-A28C1836541A}"/>
              </a:ext>
            </a:extLst>
          </p:cNvPr>
          <p:cNvSpPr txBox="1"/>
          <p:nvPr/>
        </p:nvSpPr>
        <p:spPr>
          <a:xfrm>
            <a:off x="720884" y="5855121"/>
            <a:ext cx="43937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</a:rPr>
              <a:t>-0.447</a:t>
            </a:r>
            <a:r>
              <a:rPr lang="en-US" sz="2400" dirty="0">
                <a:solidFill>
                  <a:srgbClr val="000000"/>
                </a:solidFill>
              </a:rPr>
              <a:t>-(-0</a:t>
            </a:r>
            <a:r>
              <a:rPr lang="en-US" sz="2400" dirty="0">
                <a:solidFill>
                  <a:srgbClr val="000000"/>
                </a:solidFill>
                <a:effectLst/>
              </a:rPr>
              <a:t>.7618) = 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+0.31 V</a:t>
            </a:r>
          </a:p>
        </p:txBody>
      </p:sp>
    </p:spTree>
    <p:extLst>
      <p:ext uri="{BB962C8B-B14F-4D97-AF65-F5344CB8AC3E}">
        <p14:creationId xmlns:p14="http://schemas.microsoft.com/office/powerpoint/2010/main" val="2014800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7861AB7-1276-9242-AFFF-99E745A023F6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03C1DCD-EB16-CB4E-9DBA-CE104AD9FC80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8D9DFF08-7299-E442-98C0-217943BC0BD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8A1BE7F1-21EC-BC4E-BDAC-B9D19506E7C2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39" name="Group 38">
                    <a:extLst>
                      <a:ext uri="{FF2B5EF4-FFF2-40B4-BE49-F238E27FC236}">
                        <a16:creationId xmlns:a16="http://schemas.microsoft.com/office/drawing/2014/main" id="{972BFC3D-9793-B544-88ED-D06AF7CAEA48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43" name="Pie 42">
                      <a:extLst>
                        <a:ext uri="{FF2B5EF4-FFF2-40B4-BE49-F238E27FC236}">
                          <a16:creationId xmlns:a16="http://schemas.microsoft.com/office/drawing/2014/main" id="{EF6798D9-F3B0-1D4B-B0B0-2E80F7A4953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4" name="Oval 43">
                      <a:extLst>
                        <a:ext uri="{FF2B5EF4-FFF2-40B4-BE49-F238E27FC236}">
                          <a16:creationId xmlns:a16="http://schemas.microsoft.com/office/drawing/2014/main" id="{5DA8BB9D-7FCF-E54B-9E40-2987EB6DA9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5" name="Oval 44">
                      <a:extLst>
                        <a:ext uri="{FF2B5EF4-FFF2-40B4-BE49-F238E27FC236}">
                          <a16:creationId xmlns:a16="http://schemas.microsoft.com/office/drawing/2014/main" id="{71EFC29F-5A9A-2045-B0D3-5B9C70E8DF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46" name="Oval 45">
                      <a:extLst>
                        <a:ext uri="{FF2B5EF4-FFF2-40B4-BE49-F238E27FC236}">
                          <a16:creationId xmlns:a16="http://schemas.microsoft.com/office/drawing/2014/main" id="{DA62D6ED-2FF9-2D44-B033-F788366DF2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0" name="TextBox 39">
                        <a:extLst>
                          <a:ext uri="{FF2B5EF4-FFF2-40B4-BE49-F238E27FC236}">
                            <a16:creationId xmlns:a16="http://schemas.microsoft.com/office/drawing/2014/main" id="{EACF8CD9-7756-5642-863D-2CBCBD337C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40" name="TextBox 39">
                        <a:extLst>
                          <a:ext uri="{FF2B5EF4-FFF2-40B4-BE49-F238E27FC236}">
                            <a16:creationId xmlns:a16="http://schemas.microsoft.com/office/drawing/2014/main" id="{EACF8CD9-7756-5642-863D-2CBCBD337CB9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66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2" name="TextBox 41">
                        <a:extLst>
                          <a:ext uri="{FF2B5EF4-FFF2-40B4-BE49-F238E27FC236}">
                            <a16:creationId xmlns:a16="http://schemas.microsoft.com/office/drawing/2014/main" id="{8729F707-DFC3-D54D-B27C-1B5CD2654066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42" name="TextBox 41">
                        <a:extLst>
                          <a:ext uri="{FF2B5EF4-FFF2-40B4-BE49-F238E27FC236}">
                            <a16:creationId xmlns:a16="http://schemas.microsoft.com/office/drawing/2014/main" id="{8729F707-DFC3-D54D-B27C-1B5CD2654066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2489F42A-7D5A-9948-B35A-DCF41841C6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0487487F-1ED9-FB40-8778-868597460087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49" name="Bevel 48">
                    <a:extLst>
                      <a:ext uri="{FF2B5EF4-FFF2-40B4-BE49-F238E27FC236}">
                        <a16:creationId xmlns:a16="http://schemas.microsoft.com/office/drawing/2014/main" id="{B1619158-1C60-4845-B1F5-8C23879198B5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0" name="Bevel 49">
                    <a:extLst>
                      <a:ext uri="{FF2B5EF4-FFF2-40B4-BE49-F238E27FC236}">
                        <a16:creationId xmlns:a16="http://schemas.microsoft.com/office/drawing/2014/main" id="{FE443C00-D1F6-E843-87A1-EFD8D3B1A9E0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DB81D95F-D358-BF41-AD08-D9A88A08D1F8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260E2D84-E329-1E4A-869D-153CB1089818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FC65ADB7-90EF-2146-895B-E8FB3CD7AF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FC65ADB7-90EF-2146-895B-E8FB3CD7AF6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r="-14815" b="-36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AAC96981-1D70-0B41-BEA6-3FB9A931C8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AAC96981-1D70-0B41-BEA6-3FB9A931C8C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423735B6-C82F-AA4C-A1C2-427774E03F4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423735B6-C82F-AA4C-A1C2-427774E03F4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l="-23810" r="-9524" b="-2105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A0C473E2-EB26-F040-8FAF-D34F645EF634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93E24C4C-7A14-CF45-A8D8-76FB2F884E71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93E24C4C-7A14-CF45-A8D8-76FB2F884E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1DEB6DC9-B5A9-D24B-A071-FFDEC40D3C29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</p:spTree>
    <p:extLst>
      <p:ext uri="{BB962C8B-B14F-4D97-AF65-F5344CB8AC3E}">
        <p14:creationId xmlns:p14="http://schemas.microsoft.com/office/powerpoint/2010/main" val="2540092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7DA5B47-F1E1-E547-A368-4339ACC1D3C8}"/>
              </a:ext>
            </a:extLst>
          </p:cNvPr>
          <p:cNvSpPr/>
          <p:nvPr/>
        </p:nvSpPr>
        <p:spPr>
          <a:xfrm>
            <a:off x="6420937" y="542611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40" name="TextBox 39">
                        <a:extLst>
                          <a:ext uri="{FF2B5EF4-FFF2-40B4-BE49-F238E27FC236}">
                            <a16:creationId xmlns:a16="http://schemas.microsoft.com/office/drawing/2014/main" id="{EACF8CD9-7756-5642-863D-2CBCBD337CB9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66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FC65ADB7-90EF-2146-895B-E8FB3CD7AF6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r="-14815" b="-36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423735B6-C82F-AA4C-A1C2-427774E03F48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l="-23810" r="-9524" b="-2105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7E3611E-BA0E-E94F-BA17-71EA583A8DA6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</p:spTree>
    <p:extLst>
      <p:ext uri="{BB962C8B-B14F-4D97-AF65-F5344CB8AC3E}">
        <p14:creationId xmlns:p14="http://schemas.microsoft.com/office/powerpoint/2010/main" val="3007701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7DA5B47-F1E1-E547-A368-4339ACC1D3C8}"/>
              </a:ext>
            </a:extLst>
          </p:cNvPr>
          <p:cNvSpPr/>
          <p:nvPr/>
        </p:nvSpPr>
        <p:spPr>
          <a:xfrm>
            <a:off x="6420937" y="542611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E7B48FE-648E-534A-91E0-63312D6887B1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C274D8-A504-354A-8975-8295425F2363}"/>
              </a:ext>
            </a:extLst>
          </p:cNvPr>
          <p:cNvCxnSpPr/>
          <p:nvPr/>
        </p:nvCxnSpPr>
        <p:spPr>
          <a:xfrm>
            <a:off x="4202788" y="3666343"/>
            <a:ext cx="0" cy="32063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Left Arrow 41">
            <a:extLst>
              <a:ext uri="{FF2B5EF4-FFF2-40B4-BE49-F238E27FC236}">
                <a16:creationId xmlns:a16="http://schemas.microsoft.com/office/drawing/2014/main" id="{BF160A26-70D1-AE42-8183-F190403B4DDE}"/>
              </a:ext>
            </a:extLst>
          </p:cNvPr>
          <p:cNvSpPr/>
          <p:nvPr/>
        </p:nvSpPr>
        <p:spPr>
          <a:xfrm rot="14180245">
            <a:off x="1846023" y="4559126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Arrow 42">
            <a:extLst>
              <a:ext uri="{FF2B5EF4-FFF2-40B4-BE49-F238E27FC236}">
                <a16:creationId xmlns:a16="http://schemas.microsoft.com/office/drawing/2014/main" id="{A1761796-9D1F-5544-87B0-0DA215A4842C}"/>
              </a:ext>
            </a:extLst>
          </p:cNvPr>
          <p:cNvSpPr/>
          <p:nvPr/>
        </p:nvSpPr>
        <p:spPr>
          <a:xfrm rot="6289375">
            <a:off x="3769211" y="5270110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C0FD93A-D01A-BD40-BB53-7DAF52114E02}"/>
              </a:ext>
            </a:extLst>
          </p:cNvPr>
          <p:cNvCxnSpPr>
            <a:cxnSpLocks/>
          </p:cNvCxnSpPr>
          <p:nvPr/>
        </p:nvCxnSpPr>
        <p:spPr>
          <a:xfrm flipV="1">
            <a:off x="1857094" y="2992582"/>
            <a:ext cx="373236" cy="25906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285E4A-6B0A-0D45-A5E0-2F7218EF3E4A}"/>
                  </a:ext>
                </a:extLst>
              </p:cNvPr>
              <p:cNvSpPr txBox="1"/>
              <p:nvPr/>
            </p:nvSpPr>
            <p:spPr>
              <a:xfrm>
                <a:off x="2370154" y="2454909"/>
                <a:ext cx="142511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𝑁𝑎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285E4A-6B0A-0D45-A5E0-2F7218EF3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154" y="2454909"/>
                <a:ext cx="1425115" cy="461665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7CF93C7-27F9-CA43-B453-4A874B8E9C40}"/>
              </a:ext>
            </a:extLst>
          </p:cNvPr>
          <p:cNvCxnSpPr>
            <a:cxnSpLocks/>
          </p:cNvCxnSpPr>
          <p:nvPr/>
        </p:nvCxnSpPr>
        <p:spPr>
          <a:xfrm>
            <a:off x="3398297" y="2831089"/>
            <a:ext cx="396972" cy="27263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2757F51-130B-5C43-A10F-FED07B8A0461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812389E-F8C7-8F46-AC9C-1903046E26CD}"/>
              </a:ext>
            </a:extLst>
          </p:cNvPr>
          <p:cNvCxnSpPr>
            <a:cxnSpLocks/>
          </p:cNvCxnSpPr>
          <p:nvPr/>
        </p:nvCxnSpPr>
        <p:spPr>
          <a:xfrm flipV="1">
            <a:off x="1355080" y="3608320"/>
            <a:ext cx="0" cy="4000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C3890CD-654A-2370-44DD-24A73599A44B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640190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7DA5B47-F1E1-E547-A368-4339ACC1D3C8}"/>
              </a:ext>
            </a:extLst>
          </p:cNvPr>
          <p:cNvSpPr/>
          <p:nvPr/>
        </p:nvSpPr>
        <p:spPr>
          <a:xfrm>
            <a:off x="6420937" y="542611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E7B48FE-648E-534A-91E0-63312D6887B1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C274D8-A504-354A-8975-8295425F2363}"/>
              </a:ext>
            </a:extLst>
          </p:cNvPr>
          <p:cNvCxnSpPr/>
          <p:nvPr/>
        </p:nvCxnSpPr>
        <p:spPr>
          <a:xfrm>
            <a:off x="4202788" y="3666343"/>
            <a:ext cx="0" cy="32063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Left Arrow 41">
            <a:extLst>
              <a:ext uri="{FF2B5EF4-FFF2-40B4-BE49-F238E27FC236}">
                <a16:creationId xmlns:a16="http://schemas.microsoft.com/office/drawing/2014/main" id="{BF160A26-70D1-AE42-8183-F190403B4DDE}"/>
              </a:ext>
            </a:extLst>
          </p:cNvPr>
          <p:cNvSpPr/>
          <p:nvPr/>
        </p:nvSpPr>
        <p:spPr>
          <a:xfrm rot="14180245">
            <a:off x="1846023" y="4559126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Arrow 42">
            <a:extLst>
              <a:ext uri="{FF2B5EF4-FFF2-40B4-BE49-F238E27FC236}">
                <a16:creationId xmlns:a16="http://schemas.microsoft.com/office/drawing/2014/main" id="{A1761796-9D1F-5544-87B0-0DA215A4842C}"/>
              </a:ext>
            </a:extLst>
          </p:cNvPr>
          <p:cNvSpPr/>
          <p:nvPr/>
        </p:nvSpPr>
        <p:spPr>
          <a:xfrm rot="6289375">
            <a:off x="3769211" y="5270110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C0FD93A-D01A-BD40-BB53-7DAF52114E02}"/>
              </a:ext>
            </a:extLst>
          </p:cNvPr>
          <p:cNvCxnSpPr>
            <a:cxnSpLocks/>
          </p:cNvCxnSpPr>
          <p:nvPr/>
        </p:nvCxnSpPr>
        <p:spPr>
          <a:xfrm flipV="1">
            <a:off x="1857094" y="2992582"/>
            <a:ext cx="373236" cy="25906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285E4A-6B0A-0D45-A5E0-2F7218EF3E4A}"/>
                  </a:ext>
                </a:extLst>
              </p:cNvPr>
              <p:cNvSpPr txBox="1"/>
              <p:nvPr/>
            </p:nvSpPr>
            <p:spPr>
              <a:xfrm>
                <a:off x="2370154" y="2454909"/>
                <a:ext cx="142511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𝑁𝑎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285E4A-6B0A-0D45-A5E0-2F7218EF3E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154" y="2454909"/>
                <a:ext cx="1425115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7CF93C7-27F9-CA43-B453-4A874B8E9C40}"/>
              </a:ext>
            </a:extLst>
          </p:cNvPr>
          <p:cNvCxnSpPr>
            <a:cxnSpLocks/>
          </p:cNvCxnSpPr>
          <p:nvPr/>
        </p:nvCxnSpPr>
        <p:spPr>
          <a:xfrm>
            <a:off x="3398297" y="2831089"/>
            <a:ext cx="396972" cy="27263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953CCF0-C339-F740-BA02-2AAA2BE4AB5E}"/>
                  </a:ext>
                </a:extLst>
              </p:cNvPr>
              <p:cNvSpPr txBox="1"/>
              <p:nvPr/>
            </p:nvSpPr>
            <p:spPr>
              <a:xfrm>
                <a:off x="3596783" y="2702648"/>
                <a:ext cx="142511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𝑁𝑂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bSup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953CCF0-C339-F740-BA02-2AAA2BE4AB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6783" y="2702648"/>
                <a:ext cx="1425115" cy="461665"/>
              </a:xfrm>
              <a:prstGeom prst="rect">
                <a:avLst/>
              </a:prstGeom>
              <a:blipFill>
                <a:blip r:embed="rId11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39B9D89-A662-3347-A836-5E26DAB618D2}"/>
              </a:ext>
            </a:extLst>
          </p:cNvPr>
          <p:cNvCxnSpPr>
            <a:cxnSpLocks/>
          </p:cNvCxnSpPr>
          <p:nvPr/>
        </p:nvCxnSpPr>
        <p:spPr>
          <a:xfrm flipH="1">
            <a:off x="1731674" y="2541647"/>
            <a:ext cx="521532" cy="50830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E1A4D77-513A-114B-A437-80B7536FF573}"/>
                  </a:ext>
                </a:extLst>
              </p:cNvPr>
              <p:cNvSpPr txBox="1"/>
              <p:nvPr/>
            </p:nvSpPr>
            <p:spPr>
              <a:xfrm>
                <a:off x="1819467" y="2105408"/>
                <a:ext cx="142511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𝐶𝑙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E1A4D77-513A-114B-A437-80B7536FF5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9467" y="2105408"/>
                <a:ext cx="1425115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7F2679D-7B4F-8C48-A3E3-15D1F77F1E0B}"/>
              </a:ext>
            </a:extLst>
          </p:cNvPr>
          <p:cNvCxnSpPr>
            <a:cxnSpLocks/>
          </p:cNvCxnSpPr>
          <p:nvPr/>
        </p:nvCxnSpPr>
        <p:spPr>
          <a:xfrm flipH="1" flipV="1">
            <a:off x="3522151" y="2728133"/>
            <a:ext cx="354656" cy="2075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FAA08EF-0E15-6B4F-A541-8109BCECB6E7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412C3C0-6108-8047-B4E7-626E50419C22}"/>
              </a:ext>
            </a:extLst>
          </p:cNvPr>
          <p:cNvCxnSpPr>
            <a:cxnSpLocks/>
          </p:cNvCxnSpPr>
          <p:nvPr/>
        </p:nvCxnSpPr>
        <p:spPr>
          <a:xfrm flipV="1">
            <a:off x="1355080" y="3608320"/>
            <a:ext cx="0" cy="4000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6EDDC7E4-159A-D0F1-BA26-12D44E5A9B44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3270842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7DA5B47-F1E1-E547-A368-4339ACC1D3C8}"/>
              </a:ext>
            </a:extLst>
          </p:cNvPr>
          <p:cNvSpPr/>
          <p:nvPr/>
        </p:nvSpPr>
        <p:spPr>
          <a:xfrm>
            <a:off x="6420937" y="542611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?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E7B48FE-648E-534A-91E0-63312D6887B1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42" name="Up Arrow 41">
            <a:extLst>
              <a:ext uri="{FF2B5EF4-FFF2-40B4-BE49-F238E27FC236}">
                <a16:creationId xmlns:a16="http://schemas.microsoft.com/office/drawing/2014/main" id="{73694146-4702-104A-8A83-D4C8B0D86A3B}"/>
              </a:ext>
            </a:extLst>
          </p:cNvPr>
          <p:cNvSpPr/>
          <p:nvPr/>
        </p:nvSpPr>
        <p:spPr>
          <a:xfrm>
            <a:off x="10370427" y="908809"/>
            <a:ext cx="458619" cy="5378660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00824BA-610F-1644-876F-355016B6A8D0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A6553CD-3034-3467-2EA2-9E2D71169E14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2840518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325078E-CCB7-2544-B51F-2DAB7A65302F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483A825-1424-6741-BA31-DDB13001AC8F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AC4662-96BE-4642-98D3-E4C47F994EE0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9" name="Picture 4">
                  <a:extLst>
                    <a:ext uri="{FF2B5EF4-FFF2-40B4-BE49-F238E27FC236}">
                      <a16:creationId xmlns:a16="http://schemas.microsoft.com/office/drawing/2014/main" id="{7B877226-5F59-8841-A4F8-89893C19E5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F8672F1-D40E-F448-A9E9-F1336957D5FE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F32D5AF-761A-804B-B8FA-055A27ABFF3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E9882819-4FF7-9341-B487-47D60C8D994B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B8A3B23-23AB-A54B-BC16-556A3942C053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97CB8D31-191D-6A47-9E51-97F89E087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4BD7987-3224-9246-B50D-E60D84237EF9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0D8D562-4ED5-424F-AA8F-057E2024E04C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A096863-50F2-8C4A-A032-183718733081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01C08F7-3FB3-2449-9865-3C3F96EC6483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B0407A-AF90-2740-A9AE-C3BA3FE8CA03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E6999F-F2F7-D24B-8A8F-658D3AF00B7C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C32523C-A7A9-1A44-A7F4-6B3E483BAEDF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D326D6-6A67-ED4A-A3C2-9A319E4DE266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8BD7C7C-F916-5246-8628-CDD0F67F58FE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A5C2117-4A5B-8B4D-AC02-078A6FBFAAB5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C43ACF12-A8F9-E64F-A3C3-307713C76FFD}"/>
              </a:ext>
            </a:extLst>
          </p:cNvPr>
          <p:cNvSpPr/>
          <p:nvPr/>
        </p:nvSpPr>
        <p:spPr>
          <a:xfrm>
            <a:off x="3459226" y="5200346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D1025D15-1BD0-DC41-9AEA-A9E31E82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730E593-BFE3-F64A-A75C-34FFFCC23383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7ADE37A-31A7-6940-AA7F-05596D702C5B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C9B4777-D142-5370-8C60-93A49CA4A0D4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 iron-lead Galvanic cell … 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/Pb reduction is higher, so it’s the cathode</a:t>
            </a:r>
          </a:p>
        </p:txBody>
      </p:sp>
    </p:spTree>
    <p:extLst>
      <p:ext uri="{BB962C8B-B14F-4D97-AF65-F5344CB8AC3E}">
        <p14:creationId xmlns:p14="http://schemas.microsoft.com/office/powerpoint/2010/main" val="2787454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In lab, you’ll make a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7DA5B47-F1E1-E547-A368-4339ACC1D3C8}"/>
              </a:ext>
            </a:extLst>
          </p:cNvPr>
          <p:cNvSpPr/>
          <p:nvPr/>
        </p:nvSpPr>
        <p:spPr>
          <a:xfrm>
            <a:off x="6420937" y="542611"/>
            <a:ext cx="5770874" cy="366198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516458" y="4152038"/>
                      <a:ext cx="842132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t="-6667" r="-7273" b="-26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1.10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E7B48FE-648E-534A-91E0-63312D6887B1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03525FD-5DAC-EF4D-BA12-4B2996E4DF4B}"/>
              </a:ext>
            </a:extLst>
          </p:cNvPr>
          <p:cNvSpPr txBox="1"/>
          <p:nvPr/>
        </p:nvSpPr>
        <p:spPr>
          <a:xfrm>
            <a:off x="10817264" y="3372575"/>
            <a:ext cx="1189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+1.10</a:t>
            </a:r>
          </a:p>
        </p:txBody>
      </p:sp>
      <p:sp>
        <p:nvSpPr>
          <p:cNvPr id="43" name="Up Arrow 42">
            <a:extLst>
              <a:ext uri="{FF2B5EF4-FFF2-40B4-BE49-F238E27FC236}">
                <a16:creationId xmlns:a16="http://schemas.microsoft.com/office/drawing/2014/main" id="{CD0633C5-E9E2-4B49-8BAC-DC0FD4F528F8}"/>
              </a:ext>
            </a:extLst>
          </p:cNvPr>
          <p:cNvSpPr/>
          <p:nvPr/>
        </p:nvSpPr>
        <p:spPr>
          <a:xfrm>
            <a:off x="10370427" y="908809"/>
            <a:ext cx="458619" cy="5378660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A74A72-7812-0142-AD80-57C35F98631B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Which is the cathode?</a:t>
            </a:r>
          </a:p>
          <a:p>
            <a:r>
              <a:rPr lang="en-US" sz="2400" dirty="0"/>
              <a:t>Where are ions moving?</a:t>
            </a:r>
          </a:p>
          <a:p>
            <a:r>
              <a:rPr lang="en-US" sz="2400" dirty="0"/>
              <a:t>What will the voltage be?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E0F89F5-F5EA-DB38-0219-38C3429A522B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94642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You’ll also get an unknown 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?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?</m:t>
                        </m:r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D55BD83-5232-4D43-ADDC-EAF0FCFD9C61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the voltage?</a:t>
            </a:r>
          </a:p>
          <a:p>
            <a:pPr algn="l"/>
            <a:r>
              <a:rPr lang="en-US" sz="2400" dirty="0"/>
              <a:t>Which is the cathode?</a:t>
            </a:r>
          </a:p>
          <a:p>
            <a:pPr algn="l"/>
            <a:r>
              <a:rPr lang="en-US" sz="2400" dirty="0"/>
              <a:t>What is the unknown metal?</a:t>
            </a:r>
          </a:p>
        </p:txBody>
      </p:sp>
    </p:spTree>
    <p:extLst>
      <p:ext uri="{BB962C8B-B14F-4D97-AF65-F5344CB8AC3E}">
        <p14:creationId xmlns:p14="http://schemas.microsoft.com/office/powerpoint/2010/main" val="407750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You’ll also get an unknown 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?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0.48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?</m:t>
                        </m:r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E0488ACC-E5E3-874C-B795-BA03C34DAA61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the voltage?</a:t>
            </a:r>
          </a:p>
          <a:p>
            <a:pPr algn="l"/>
            <a:r>
              <a:rPr lang="en-US" sz="2400" dirty="0"/>
              <a:t>Which is the cathode?</a:t>
            </a:r>
          </a:p>
          <a:p>
            <a:pPr algn="l"/>
            <a:r>
              <a:rPr lang="en-US" sz="2400" dirty="0"/>
              <a:t>What is the unknown metal?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C4F1BE0-5634-0849-9D9C-DA494CA88865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79F31B4-A192-9B2F-066F-2B2B49508479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2587039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You’ll also get an unknown 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9330CA9-5D18-A04C-8734-34BF978F311A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A419844-81B2-5644-AF17-94F0742A1AEB}"/>
                </a:ext>
              </a:extLst>
            </p:cNvPr>
            <p:cNvGrpSpPr/>
            <p:nvPr/>
          </p:nvGrpSpPr>
          <p:grpSpPr>
            <a:xfrm>
              <a:off x="235933" y="811391"/>
              <a:ext cx="5124192" cy="5124192"/>
              <a:chOff x="235933" y="811391"/>
              <a:chExt cx="5124192" cy="512419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FEF1F75-4DA7-9E46-86C7-385AA8839B9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9614209D-F806-2546-B042-0A31171ECB64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3C6DCED5-B281-5747-9455-3EC480114AD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71" name="Pie 70">
                      <a:extLst>
                        <a:ext uri="{FF2B5EF4-FFF2-40B4-BE49-F238E27FC236}">
                          <a16:creationId xmlns:a16="http://schemas.microsoft.com/office/drawing/2014/main" id="{06DEC4E0-644C-3344-92A0-EDF57B9A825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A903B783-FAD8-044C-9A26-D2700999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" name="Oval 72">
                      <a:extLst>
                        <a:ext uri="{FF2B5EF4-FFF2-40B4-BE49-F238E27FC236}">
                          <a16:creationId xmlns:a16="http://schemas.microsoft.com/office/drawing/2014/main" id="{346EF498-B7DA-B34F-8A6A-538BB88CE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5B0235AD-4F54-B442-B649-CD4C5AA21D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𝑏𝑟𝑖𝑑𝑔𝑒</m:t>
                              </m:r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70" name="TextBox 69">
                        <a:extLst>
                          <a:ext uri="{FF2B5EF4-FFF2-40B4-BE49-F238E27FC236}">
                            <a16:creationId xmlns:a16="http://schemas.microsoft.com/office/drawing/2014/main" id="{1F0958E8-7449-D74A-8C2B-E813E065A0C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477067" y="2204939"/>
                        <a:ext cx="1129720" cy="1010933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405" r="-24324" b="-746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2FBBF80D-88A2-F64A-B82C-7D7F53473A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4770022"/>
                  <a:ext cx="1262793" cy="1785410"/>
                </a:xfrm>
                <a:prstGeom prst="rect">
                  <a:avLst/>
                </a:prstGeom>
              </p:spPr>
            </p:pic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6358D2AB-DF46-A34E-A902-CE34A4767501}"/>
                    </a:ext>
                  </a:extLst>
                </p:cNvPr>
                <p:cNvGrpSpPr/>
                <p:nvPr/>
              </p:nvGrpSpPr>
              <p:grpSpPr>
                <a:xfrm>
                  <a:off x="4018015" y="4049048"/>
                  <a:ext cx="4337369" cy="720032"/>
                  <a:chOff x="4018015" y="4049048"/>
                  <a:chExt cx="4337369" cy="720032"/>
                </a:xfrm>
              </p:grpSpPr>
              <p:sp>
                <p:nvSpPr>
                  <p:cNvPr id="65" name="Bevel 64">
                    <a:extLst>
                      <a:ext uri="{FF2B5EF4-FFF2-40B4-BE49-F238E27FC236}">
                        <a16:creationId xmlns:a16="http://schemas.microsoft.com/office/drawing/2014/main" id="{EDB913B5-E88E-EA43-B9A5-B1CAAA92F387}"/>
                      </a:ext>
                    </a:extLst>
                  </p:cNvPr>
                  <p:cNvSpPr/>
                  <p:nvPr/>
                </p:nvSpPr>
                <p:spPr>
                  <a:xfrm>
                    <a:off x="4018015" y="4049048"/>
                    <a:ext cx="865236" cy="720032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Bevel 65">
                    <a:extLst>
                      <a:ext uri="{FF2B5EF4-FFF2-40B4-BE49-F238E27FC236}">
                        <a16:creationId xmlns:a16="http://schemas.microsoft.com/office/drawing/2014/main" id="{927CDE4C-917E-5D4A-8764-2E5E57FB719E}"/>
                      </a:ext>
                    </a:extLst>
                  </p:cNvPr>
                  <p:cNvSpPr/>
                  <p:nvPr/>
                </p:nvSpPr>
                <p:spPr>
                  <a:xfrm>
                    <a:off x="7516459" y="4071305"/>
                    <a:ext cx="838925" cy="680145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5A025759-D361-C94B-8099-84B80B923444}"/>
                    </a:ext>
                  </a:extLst>
                </p:cNvPr>
                <p:cNvSpPr/>
                <p:nvPr/>
              </p:nvSpPr>
              <p:spPr>
                <a:xfrm>
                  <a:off x="6639245" y="4331070"/>
                  <a:ext cx="1116568" cy="1673911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05CA7489-A004-8146-B81D-4B4B828E0C95}"/>
                    </a:ext>
                  </a:extLst>
                </p:cNvPr>
                <p:cNvSpPr/>
                <p:nvPr/>
              </p:nvSpPr>
              <p:spPr>
                <a:xfrm>
                  <a:off x="4537276" y="4428966"/>
                  <a:ext cx="868101" cy="1752112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60C9ABDD-37C1-F84C-A71E-638BA093DE8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037076" y="4113842"/>
                      <a:ext cx="815351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r="-14815" b="-416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?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3E166C99-7F83-1141-BF1B-E4E63C4FCD63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694012" y="4140652"/>
                      <a:ext cx="407961" cy="4493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207A49-A422-464C-98C2-0702D2EB0B18}"/>
                  </a:ext>
                </a:extLst>
              </p:cNvPr>
              <p:cNvSpPr txBox="1"/>
              <p:nvPr/>
            </p:nvSpPr>
            <p:spPr>
              <a:xfrm>
                <a:off x="2442246" y="4203073"/>
                <a:ext cx="640466" cy="415499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0.48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/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?</m:t>
                        </m:r>
                      </m:oMath>
                    </m:oMathPara>
                  </a14:m>
                  <a:endParaRPr lang="en-US" sz="2400" b="0" dirty="0"/>
                </a:p>
              </p:txBody>
            </p:sp>
          </mc:Choice>
          <mc:Fallback xmlns=""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02E9732-82C9-C545-900E-FF8815421D2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87682" y="2534010"/>
                  <a:ext cx="1425115" cy="461665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E0488ACC-E5E3-874C-B795-BA03C34DAA61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the voltage?</a:t>
            </a:r>
          </a:p>
          <a:p>
            <a:pPr algn="l"/>
            <a:r>
              <a:rPr lang="en-US" sz="2400" dirty="0"/>
              <a:t>Which is the cathode?</a:t>
            </a:r>
          </a:p>
          <a:p>
            <a:pPr algn="l"/>
            <a:r>
              <a:rPr lang="en-US" sz="2400" dirty="0"/>
              <a:t>What is the unknown metal?</a:t>
            </a:r>
          </a:p>
        </p:txBody>
      </p:sp>
      <p:sp>
        <p:nvSpPr>
          <p:cNvPr id="34" name="Up Arrow 33">
            <a:extLst>
              <a:ext uri="{FF2B5EF4-FFF2-40B4-BE49-F238E27FC236}">
                <a16:creationId xmlns:a16="http://schemas.microsoft.com/office/drawing/2014/main" id="{A83420D5-77B2-9946-A171-D5BD245A228D}"/>
              </a:ext>
            </a:extLst>
          </p:cNvPr>
          <p:cNvSpPr/>
          <p:nvPr/>
        </p:nvSpPr>
        <p:spPr>
          <a:xfrm>
            <a:off x="10520898" y="4533648"/>
            <a:ext cx="458619" cy="1753821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545875C-8482-3641-8804-798CBC8E473B}"/>
              </a:ext>
            </a:extLst>
          </p:cNvPr>
          <p:cNvSpPr txBox="1"/>
          <p:nvPr/>
        </p:nvSpPr>
        <p:spPr>
          <a:xfrm>
            <a:off x="11049201" y="4717664"/>
            <a:ext cx="1189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?</a:t>
            </a:r>
          </a:p>
        </p:txBody>
      </p:sp>
      <p:sp>
        <p:nvSpPr>
          <p:cNvPr id="40" name="Up Arrow 39">
            <a:extLst>
              <a:ext uri="{FF2B5EF4-FFF2-40B4-BE49-F238E27FC236}">
                <a16:creationId xmlns:a16="http://schemas.microsoft.com/office/drawing/2014/main" id="{D6390D23-B8E3-6246-B9AB-924B53785DAF}"/>
              </a:ext>
            </a:extLst>
          </p:cNvPr>
          <p:cNvSpPr/>
          <p:nvPr/>
        </p:nvSpPr>
        <p:spPr>
          <a:xfrm>
            <a:off x="10328934" y="5179329"/>
            <a:ext cx="458619" cy="1121338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Up Arrow 41">
            <a:extLst>
              <a:ext uri="{FF2B5EF4-FFF2-40B4-BE49-F238E27FC236}">
                <a16:creationId xmlns:a16="http://schemas.microsoft.com/office/drawing/2014/main" id="{5CD7DEA0-1F42-6C4F-9DC6-13CAAA4FFCFB}"/>
              </a:ext>
            </a:extLst>
          </p:cNvPr>
          <p:cNvSpPr/>
          <p:nvPr/>
        </p:nvSpPr>
        <p:spPr>
          <a:xfrm>
            <a:off x="10147050" y="5567423"/>
            <a:ext cx="458619" cy="733244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2E907C1-B92C-584B-9D15-3FE4EF715B13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415BA50-D4FF-7E31-D264-705F08ADC0C5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1267533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B49AA87-1D0F-8D4C-A480-73A3CF9A82C4}"/>
              </a:ext>
            </a:extLst>
          </p:cNvPr>
          <p:cNvGrpSpPr/>
          <p:nvPr/>
        </p:nvGrpSpPr>
        <p:grpSpPr>
          <a:xfrm>
            <a:off x="1112463" y="3801395"/>
            <a:ext cx="2949013" cy="2595036"/>
            <a:chOff x="1112463" y="3801395"/>
            <a:chExt cx="2949013" cy="2595036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EC36723-CB97-3A43-ACCE-1757AFD90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687" y="3801395"/>
              <a:ext cx="2578100" cy="1574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36A7A4-E610-BB4F-8752-AE72FE55E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2463" y="4821631"/>
              <a:ext cx="2578100" cy="1574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E34D62D-9FE8-6844-BD40-33BF8312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3376" y="4717664"/>
              <a:ext cx="2578100" cy="132894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You’ll also get an unknown 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B063C8-E6B3-C245-BC25-EF57DFDF332A}"/>
              </a:ext>
            </a:extLst>
          </p:cNvPr>
          <p:cNvGrpSpPr>
            <a:grpSpLocks noChangeAspect="1"/>
          </p:cNvGrpSpPr>
          <p:nvPr/>
        </p:nvGrpSpPr>
        <p:grpSpPr>
          <a:xfrm>
            <a:off x="6600289" y="467513"/>
            <a:ext cx="4606082" cy="6211140"/>
            <a:chOff x="1600200" y="298450"/>
            <a:chExt cx="4873041" cy="65711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A02800C-2FE7-0E48-AEBC-915F52C9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55"/>
            <a:stretch/>
          </p:blipFill>
          <p:spPr>
            <a:xfrm>
              <a:off x="5334884" y="303675"/>
              <a:ext cx="1138357" cy="65659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89264-1949-D34E-A995-A7E671B2C0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068"/>
            <a:stretch/>
          </p:blipFill>
          <p:spPr>
            <a:xfrm>
              <a:off x="1600200" y="298450"/>
              <a:ext cx="3805177" cy="6565900"/>
            </a:xfrm>
            <a:prstGeom prst="rect">
              <a:avLst/>
            </a:prstGeom>
          </p:spPr>
        </p:pic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996151B-B54E-3945-A6E4-B2F78EAA6A87}"/>
              </a:ext>
            </a:extLst>
          </p:cNvPr>
          <p:cNvSpPr/>
          <p:nvPr/>
        </p:nvSpPr>
        <p:spPr>
          <a:xfrm>
            <a:off x="6235742" y="6298010"/>
            <a:ext cx="5770874" cy="366198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A419844-81B2-5644-AF17-94F0742A1AEB}"/>
              </a:ext>
            </a:extLst>
          </p:cNvPr>
          <p:cNvGrpSpPr/>
          <p:nvPr/>
        </p:nvGrpSpPr>
        <p:grpSpPr>
          <a:xfrm>
            <a:off x="235933" y="1529022"/>
            <a:ext cx="5124192" cy="5124192"/>
            <a:chOff x="235933" y="811391"/>
            <a:chExt cx="5124192" cy="512419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FEF1F75-4DA7-9E46-86C7-385AA8839B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5933" y="811391"/>
              <a:ext cx="5124192" cy="5124192"/>
              <a:chOff x="2979133" y="934737"/>
              <a:chExt cx="6233734" cy="6233734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614209D-F806-2546-B042-0A31171ECB64}"/>
                  </a:ext>
                </a:extLst>
              </p:cNvPr>
              <p:cNvGrpSpPr/>
              <p:nvPr/>
            </p:nvGrpSpPr>
            <p:grpSpPr>
              <a:xfrm>
                <a:off x="2979133" y="934737"/>
                <a:ext cx="6233734" cy="6233734"/>
                <a:chOff x="2979133" y="1200956"/>
                <a:chExt cx="6233734" cy="6233734"/>
              </a:xfrm>
            </p:grpSpPr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3C6DCED5-B281-5747-9455-3EC480114AD1}"/>
                    </a:ext>
                  </a:extLst>
                </p:cNvPr>
                <p:cNvGrpSpPr/>
                <p:nvPr/>
              </p:nvGrpSpPr>
              <p:grpSpPr>
                <a:xfrm rot="10800000">
                  <a:off x="2979133" y="1200956"/>
                  <a:ext cx="6233734" cy="6233734"/>
                  <a:chOff x="3065552" y="185291"/>
                  <a:chExt cx="6233734" cy="6233734"/>
                </a:xfrm>
              </p:grpSpPr>
              <p:sp>
                <p:nvSpPr>
                  <p:cNvPr id="71" name="Pie 70">
                    <a:extLst>
                      <a:ext uri="{FF2B5EF4-FFF2-40B4-BE49-F238E27FC236}">
                        <a16:creationId xmlns:a16="http://schemas.microsoft.com/office/drawing/2014/main" id="{06DEC4E0-644C-3344-92A0-EDF57B9A825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18953788">
                    <a:off x="3065552" y="185291"/>
                    <a:ext cx="6233734" cy="6233734"/>
                  </a:xfrm>
                  <a:prstGeom prst="pie">
                    <a:avLst/>
                  </a:prstGeom>
                  <a:pattFill prst="pct5">
                    <a:fgClr>
                      <a:schemeClr val="accent1"/>
                    </a:fgClr>
                    <a:bgClr>
                      <a:schemeClr val="bg1"/>
                    </a:bgClr>
                  </a:patt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Oval 71">
                    <a:extLst>
                      <a:ext uri="{FF2B5EF4-FFF2-40B4-BE49-F238E27FC236}">
                        <a16:creationId xmlns:a16="http://schemas.microsoft.com/office/drawing/2014/main" id="{A903B783-FAD8-044C-9A26-D2700999A000}"/>
                      </a:ext>
                    </a:extLst>
                  </p:cNvPr>
                  <p:cNvSpPr/>
                  <p:nvPr/>
                </p:nvSpPr>
                <p:spPr>
                  <a:xfrm>
                    <a:off x="6745816" y="2908697"/>
                    <a:ext cx="2135294" cy="2117044"/>
                  </a:xfrm>
                  <a:prstGeom prst="ellipse">
                    <a:avLst/>
                  </a:prstGeom>
                  <a:solidFill>
                    <a:srgbClr val="0070C0">
                      <a:alpha val="61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3" name="Oval 72">
                    <a:extLst>
                      <a:ext uri="{FF2B5EF4-FFF2-40B4-BE49-F238E27FC236}">
                        <a16:creationId xmlns:a16="http://schemas.microsoft.com/office/drawing/2014/main" id="{346EF498-B7DA-B34F-8A6A-538BB88CE247}"/>
                      </a:ext>
                    </a:extLst>
                  </p:cNvPr>
                  <p:cNvSpPr/>
                  <p:nvPr/>
                </p:nvSpPr>
                <p:spPr>
                  <a:xfrm>
                    <a:off x="3418593" y="2908697"/>
                    <a:ext cx="2135294" cy="2117044"/>
                  </a:xfrm>
                  <a:prstGeom prst="ellipse">
                    <a:avLst/>
                  </a:prstGeom>
                  <a:solidFill>
                    <a:srgbClr val="7030A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5B0235AD-4F54-B442-B649-CD4C5AA21D0C}"/>
                      </a:ext>
                    </a:extLst>
                  </p:cNvPr>
                  <p:cNvSpPr/>
                  <p:nvPr/>
                </p:nvSpPr>
                <p:spPr>
                  <a:xfrm>
                    <a:off x="5107216" y="3763109"/>
                    <a:ext cx="2135294" cy="2117044"/>
                  </a:xfrm>
                  <a:prstGeom prst="ellipse">
                    <a:avLst/>
                  </a:prstGeom>
                  <a:solidFill>
                    <a:srgbClr val="00B0F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9" name="TextBox 68">
                      <a:extLst>
                        <a:ext uri="{FF2B5EF4-FFF2-40B4-BE49-F238E27FC236}">
                          <a16:creationId xmlns:a16="http://schemas.microsoft.com/office/drawing/2014/main" id="{2893F2DD-AFA6-134F-9F8D-8F70D4DCE14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45208" y="3305026"/>
                      <a:ext cx="1733695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b="0" dirty="0"/>
                    </a:p>
                  </p:txBody>
                </p:sp>
              </mc:Choice>
              <mc:Fallback xmlns="">
                <p:sp>
                  <p:nvSpPr>
                    <p:cNvPr id="69" name="TextBox 68">
                      <a:extLst>
                        <a:ext uri="{FF2B5EF4-FFF2-40B4-BE49-F238E27FC236}">
                          <a16:creationId xmlns:a16="http://schemas.microsoft.com/office/drawing/2014/main" id="{2893F2DD-AFA6-134F-9F8D-8F70D4DCE14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5208" y="3305026"/>
                      <a:ext cx="1733695" cy="461665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0" name="TextBox 69">
                      <a:extLst>
                        <a:ext uri="{FF2B5EF4-FFF2-40B4-BE49-F238E27FC236}">
                          <a16:creationId xmlns:a16="http://schemas.microsoft.com/office/drawing/2014/main" id="{1F0958E8-7449-D74A-8C2B-E813E065A0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7067" y="2204939"/>
                      <a:ext cx="1129720" cy="101093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𝑆𝑎𝑙𝑡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b="0" i="1" dirty="0">
                        <a:latin typeface="Cambria Math" panose="02040503050406030204" pitchFamily="18" charset="0"/>
                      </a:endParaRPr>
                    </a:p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𝑏𝑟𝑖𝑑𝑔𝑒</m:t>
                            </m:r>
                          </m:oMath>
                        </m:oMathPara>
                      </a14:m>
                      <a:endParaRPr lang="en-US" sz="2400" b="0" dirty="0"/>
                    </a:p>
                  </p:txBody>
                </p:sp>
              </mc:Choice>
              <mc:Fallback xmlns="">
                <p:sp>
                  <p:nvSpPr>
                    <p:cNvPr id="70" name="TextBox 69">
                      <a:extLst>
                        <a:ext uri="{FF2B5EF4-FFF2-40B4-BE49-F238E27FC236}">
                          <a16:creationId xmlns:a16="http://schemas.microsoft.com/office/drawing/2014/main" id="{1F0958E8-7449-D74A-8C2B-E813E065A0C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477067" y="2204939"/>
                      <a:ext cx="1129720" cy="1010933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 l="-5405" r="-24324" b="-746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2FBBF80D-88A2-F64A-B82C-7D7F53473A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3839" r="54057" b="62420"/>
              <a:stretch/>
            </p:blipFill>
            <p:spPr>
              <a:xfrm>
                <a:off x="5382960" y="4770022"/>
                <a:ext cx="1262793" cy="1785410"/>
              </a:xfrm>
              <a:prstGeom prst="rect">
                <a:avLst/>
              </a:prstGeom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6358D2AB-DF46-A34E-A902-CE34A4767501}"/>
                  </a:ext>
                </a:extLst>
              </p:cNvPr>
              <p:cNvGrpSpPr/>
              <p:nvPr/>
            </p:nvGrpSpPr>
            <p:grpSpPr>
              <a:xfrm>
                <a:off x="4018015" y="4049048"/>
                <a:ext cx="4337369" cy="720032"/>
                <a:chOff x="4018015" y="4049048"/>
                <a:chExt cx="4337369" cy="720032"/>
              </a:xfrm>
            </p:grpSpPr>
            <p:sp>
              <p:nvSpPr>
                <p:cNvPr id="65" name="Bevel 64">
                  <a:extLst>
                    <a:ext uri="{FF2B5EF4-FFF2-40B4-BE49-F238E27FC236}">
                      <a16:creationId xmlns:a16="http://schemas.microsoft.com/office/drawing/2014/main" id="{EDB913B5-E88E-EA43-B9A5-B1CAAA92F387}"/>
                    </a:ext>
                  </a:extLst>
                </p:cNvPr>
                <p:cNvSpPr/>
                <p:nvPr/>
              </p:nvSpPr>
              <p:spPr>
                <a:xfrm>
                  <a:off x="4018015" y="4049048"/>
                  <a:ext cx="865236" cy="720032"/>
                </a:xfrm>
                <a:prstGeom prst="bevel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6" name="Bevel 65">
                  <a:extLst>
                    <a:ext uri="{FF2B5EF4-FFF2-40B4-BE49-F238E27FC236}">
                      <a16:creationId xmlns:a16="http://schemas.microsoft.com/office/drawing/2014/main" id="{927CDE4C-917E-5D4A-8764-2E5E57FB719E}"/>
                    </a:ext>
                  </a:extLst>
                </p:cNvPr>
                <p:cNvSpPr/>
                <p:nvPr/>
              </p:nvSpPr>
              <p:spPr>
                <a:xfrm>
                  <a:off x="7516459" y="4071305"/>
                  <a:ext cx="838925" cy="680145"/>
                </a:xfrm>
                <a:prstGeom prst="bevel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5A025759-D361-C94B-8099-84B80B923444}"/>
                  </a:ext>
                </a:extLst>
              </p:cNvPr>
              <p:cNvSpPr/>
              <p:nvPr/>
            </p:nvSpPr>
            <p:spPr>
              <a:xfrm>
                <a:off x="6639245" y="4331070"/>
                <a:ext cx="1116568" cy="1673911"/>
              </a:xfrm>
              <a:custGeom>
                <a:avLst/>
                <a:gdLst>
                  <a:gd name="connsiteX0" fmla="*/ 839244 w 839244"/>
                  <a:gd name="connsiteY0" fmla="*/ 0 h 830937"/>
                  <a:gd name="connsiteX1" fmla="*/ 701457 w 839244"/>
                  <a:gd name="connsiteY1" fmla="*/ 137786 h 830937"/>
                  <a:gd name="connsiteX2" fmla="*/ 626301 w 839244"/>
                  <a:gd name="connsiteY2" fmla="*/ 212942 h 830937"/>
                  <a:gd name="connsiteX3" fmla="*/ 526093 w 839244"/>
                  <a:gd name="connsiteY3" fmla="*/ 388307 h 830937"/>
                  <a:gd name="connsiteX4" fmla="*/ 475989 w 839244"/>
                  <a:gd name="connsiteY4" fmla="*/ 613775 h 830937"/>
                  <a:gd name="connsiteX5" fmla="*/ 438411 w 839244"/>
                  <a:gd name="connsiteY5" fmla="*/ 776613 h 830937"/>
                  <a:gd name="connsiteX6" fmla="*/ 350728 w 839244"/>
                  <a:gd name="connsiteY6" fmla="*/ 826717 h 830937"/>
                  <a:gd name="connsiteX7" fmla="*/ 187890 w 839244"/>
                  <a:gd name="connsiteY7" fmla="*/ 826717 h 830937"/>
                  <a:gd name="connsiteX8" fmla="*/ 37578 w 839244"/>
                  <a:gd name="connsiteY8" fmla="*/ 814191 h 830937"/>
                  <a:gd name="connsiteX9" fmla="*/ 0 w 839244"/>
                  <a:gd name="connsiteY9" fmla="*/ 814191 h 830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9244" h="830937">
                    <a:moveTo>
                      <a:pt x="839244" y="0"/>
                    </a:moveTo>
                    <a:lnTo>
                      <a:pt x="701457" y="137786"/>
                    </a:lnTo>
                    <a:cubicBezTo>
                      <a:pt x="665966" y="173276"/>
                      <a:pt x="655528" y="171189"/>
                      <a:pt x="626301" y="212942"/>
                    </a:cubicBezTo>
                    <a:cubicBezTo>
                      <a:pt x="597074" y="254695"/>
                      <a:pt x="551145" y="321502"/>
                      <a:pt x="526093" y="388307"/>
                    </a:cubicBezTo>
                    <a:cubicBezTo>
                      <a:pt x="501041" y="455112"/>
                      <a:pt x="490603" y="549057"/>
                      <a:pt x="475989" y="613775"/>
                    </a:cubicBezTo>
                    <a:cubicBezTo>
                      <a:pt x="461375" y="678493"/>
                      <a:pt x="459288" y="741123"/>
                      <a:pt x="438411" y="776613"/>
                    </a:cubicBezTo>
                    <a:cubicBezTo>
                      <a:pt x="417534" y="812103"/>
                      <a:pt x="392482" y="818366"/>
                      <a:pt x="350728" y="826717"/>
                    </a:cubicBezTo>
                    <a:cubicBezTo>
                      <a:pt x="308974" y="835068"/>
                      <a:pt x="240082" y="828805"/>
                      <a:pt x="187890" y="826717"/>
                    </a:cubicBezTo>
                    <a:cubicBezTo>
                      <a:pt x="135698" y="824629"/>
                      <a:pt x="68893" y="816279"/>
                      <a:pt x="37578" y="814191"/>
                    </a:cubicBezTo>
                    <a:cubicBezTo>
                      <a:pt x="6263" y="812103"/>
                      <a:pt x="3131" y="813147"/>
                      <a:pt x="0" y="814191"/>
                    </a:cubicBez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05CA7489-A004-8146-B81D-4B4B828E0C95}"/>
                  </a:ext>
                </a:extLst>
              </p:cNvPr>
              <p:cNvSpPr/>
              <p:nvPr/>
            </p:nvSpPr>
            <p:spPr>
              <a:xfrm>
                <a:off x="4537276" y="4428966"/>
                <a:ext cx="868101" cy="1752112"/>
              </a:xfrm>
              <a:custGeom>
                <a:avLst/>
                <a:gdLst>
                  <a:gd name="connsiteX0" fmla="*/ 0 w 868101"/>
                  <a:gd name="connsiteY0" fmla="*/ 0 h 2176237"/>
                  <a:gd name="connsiteX1" fmla="*/ 312516 w 868101"/>
                  <a:gd name="connsiteY1" fmla="*/ 150470 h 2176237"/>
                  <a:gd name="connsiteX2" fmla="*/ 439838 w 868101"/>
                  <a:gd name="connsiteY2" fmla="*/ 254643 h 2176237"/>
                  <a:gd name="connsiteX3" fmla="*/ 532435 w 868101"/>
                  <a:gd name="connsiteY3" fmla="*/ 381964 h 2176237"/>
                  <a:gd name="connsiteX4" fmla="*/ 671332 w 868101"/>
                  <a:gd name="connsiteY4" fmla="*/ 648182 h 2176237"/>
                  <a:gd name="connsiteX5" fmla="*/ 694481 w 868101"/>
                  <a:gd name="connsiteY5" fmla="*/ 798653 h 2176237"/>
                  <a:gd name="connsiteX6" fmla="*/ 740780 w 868101"/>
                  <a:gd name="connsiteY6" fmla="*/ 949124 h 2176237"/>
                  <a:gd name="connsiteX7" fmla="*/ 763929 w 868101"/>
                  <a:gd name="connsiteY7" fmla="*/ 1365812 h 2176237"/>
                  <a:gd name="connsiteX8" fmla="*/ 787078 w 868101"/>
                  <a:gd name="connsiteY8" fmla="*/ 1643605 h 2176237"/>
                  <a:gd name="connsiteX9" fmla="*/ 810228 w 868101"/>
                  <a:gd name="connsiteY9" fmla="*/ 1921397 h 2176237"/>
                  <a:gd name="connsiteX10" fmla="*/ 821802 w 868101"/>
                  <a:gd name="connsiteY10" fmla="*/ 2060293 h 2176237"/>
                  <a:gd name="connsiteX11" fmla="*/ 844952 w 868101"/>
                  <a:gd name="connsiteY11" fmla="*/ 2141316 h 2176237"/>
                  <a:gd name="connsiteX12" fmla="*/ 868101 w 868101"/>
                  <a:gd name="connsiteY12" fmla="*/ 2176040 h 2176237"/>
                  <a:gd name="connsiteX13" fmla="*/ 844952 w 868101"/>
                  <a:gd name="connsiteY13" fmla="*/ 2152891 h 217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8101" h="2176237">
                    <a:moveTo>
                      <a:pt x="0" y="0"/>
                    </a:moveTo>
                    <a:cubicBezTo>
                      <a:pt x="119605" y="54015"/>
                      <a:pt x="239210" y="108030"/>
                      <a:pt x="312516" y="150470"/>
                    </a:cubicBezTo>
                    <a:cubicBezTo>
                      <a:pt x="385822" y="192911"/>
                      <a:pt x="403185" y="216061"/>
                      <a:pt x="439838" y="254643"/>
                    </a:cubicBezTo>
                    <a:cubicBezTo>
                      <a:pt x="476491" y="293225"/>
                      <a:pt x="493853" y="316374"/>
                      <a:pt x="532435" y="381964"/>
                    </a:cubicBezTo>
                    <a:cubicBezTo>
                      <a:pt x="571017" y="447554"/>
                      <a:pt x="644324" y="578734"/>
                      <a:pt x="671332" y="648182"/>
                    </a:cubicBezTo>
                    <a:cubicBezTo>
                      <a:pt x="698340" y="717630"/>
                      <a:pt x="682906" y="748496"/>
                      <a:pt x="694481" y="798653"/>
                    </a:cubicBezTo>
                    <a:cubicBezTo>
                      <a:pt x="706056" y="848810"/>
                      <a:pt x="729205" y="854597"/>
                      <a:pt x="740780" y="949124"/>
                    </a:cubicBezTo>
                    <a:cubicBezTo>
                      <a:pt x="752355" y="1043651"/>
                      <a:pt x="756213" y="1250065"/>
                      <a:pt x="763929" y="1365812"/>
                    </a:cubicBezTo>
                    <a:cubicBezTo>
                      <a:pt x="771645" y="1481559"/>
                      <a:pt x="787078" y="1643605"/>
                      <a:pt x="787078" y="1643605"/>
                    </a:cubicBezTo>
                    <a:lnTo>
                      <a:pt x="810228" y="1921397"/>
                    </a:lnTo>
                    <a:cubicBezTo>
                      <a:pt x="816015" y="1990845"/>
                      <a:pt x="816015" y="2023640"/>
                      <a:pt x="821802" y="2060293"/>
                    </a:cubicBezTo>
                    <a:cubicBezTo>
                      <a:pt x="827589" y="2096946"/>
                      <a:pt x="844952" y="2141316"/>
                      <a:pt x="844952" y="2141316"/>
                    </a:cubicBezTo>
                    <a:cubicBezTo>
                      <a:pt x="852669" y="2160607"/>
                      <a:pt x="868101" y="2174111"/>
                      <a:pt x="868101" y="2176040"/>
                    </a:cubicBezTo>
                    <a:cubicBezTo>
                      <a:pt x="868101" y="2177969"/>
                      <a:pt x="856526" y="2165430"/>
                      <a:pt x="844952" y="2152891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60C9ABDD-37C1-F84C-A71E-638BA093DE8C}"/>
                      </a:ext>
                    </a:extLst>
                  </p:cNvPr>
                  <p:cNvSpPr/>
                  <p:nvPr/>
                </p:nvSpPr>
                <p:spPr>
                  <a:xfrm>
                    <a:off x="4037076" y="4113842"/>
                    <a:ext cx="815351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60C9ABDD-37C1-F84C-A71E-638BA093DE8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037076" y="4113842"/>
                    <a:ext cx="815351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14815" b="-416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3E166C99-7F83-1141-BF1B-E4E63C4FCD63}"/>
                      </a:ext>
                    </a:extLst>
                  </p:cNvPr>
                  <p:cNvSpPr/>
                  <p:nvPr/>
                </p:nvSpPr>
                <p:spPr>
                  <a:xfrm>
                    <a:off x="7510960" y="4140652"/>
                    <a:ext cx="829495" cy="449304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n-US" i="1">
                            <a:latin typeface="Cambria Math" panose="02040503050406030204" pitchFamily="18" charset="0"/>
                          </a:rPr>
                          <m:t>𝐶𝑜</m:t>
                        </m:r>
                      </m:oMath>
                    </a14:m>
                    <a:r>
                      <a:rPr lang="en-US" dirty="0"/>
                      <a:t>(s)</a:t>
                    </a:r>
                  </a:p>
                </p:txBody>
              </p:sp>
            </mc:Choice>
            <mc:Fallback xmlns=""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3E166C99-7F83-1141-BF1B-E4E63C4FCD63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10960" y="4140652"/>
                    <a:ext cx="829495" cy="449304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t="-6452" r="-7407" b="-2258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3EA94E38-B7F9-6C47-9D2C-83D7A6A6EAAA}"/>
                      </a:ext>
                    </a:extLst>
                  </p:cNvPr>
                  <p:cNvSpPr txBox="1"/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3EA94E38-B7F9-6C47-9D2C-83D7A6A6EAA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23810" r="-9524" b="-2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207A49-A422-464C-98C2-0702D2EB0B18}"/>
                </a:ext>
              </a:extLst>
            </p:cNvPr>
            <p:cNvSpPr txBox="1"/>
            <p:nvPr/>
          </p:nvSpPr>
          <p:spPr>
            <a:xfrm>
              <a:off x="2442246" y="4203073"/>
              <a:ext cx="640466" cy="4154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0.48</a:t>
              </a: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E0488ACC-E5E3-874C-B795-BA03C34DAA61}"/>
              </a:ext>
            </a:extLst>
          </p:cNvPr>
          <p:cNvSpPr txBox="1"/>
          <p:nvPr/>
        </p:nvSpPr>
        <p:spPr>
          <a:xfrm>
            <a:off x="185195" y="542611"/>
            <a:ext cx="5075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the voltage?</a:t>
            </a:r>
          </a:p>
          <a:p>
            <a:pPr algn="l"/>
            <a:r>
              <a:rPr lang="en-US" sz="2400" dirty="0"/>
              <a:t>Which is the cathode?</a:t>
            </a:r>
          </a:p>
          <a:p>
            <a:pPr algn="l"/>
            <a:r>
              <a:rPr lang="en-US" sz="2400" dirty="0"/>
              <a:t>What is the unknown metal?</a:t>
            </a:r>
          </a:p>
        </p:txBody>
      </p:sp>
      <p:sp>
        <p:nvSpPr>
          <p:cNvPr id="34" name="Up Arrow 33">
            <a:extLst>
              <a:ext uri="{FF2B5EF4-FFF2-40B4-BE49-F238E27FC236}">
                <a16:creationId xmlns:a16="http://schemas.microsoft.com/office/drawing/2014/main" id="{A83420D5-77B2-9946-A171-D5BD245A228D}"/>
              </a:ext>
            </a:extLst>
          </p:cNvPr>
          <p:cNvSpPr/>
          <p:nvPr/>
        </p:nvSpPr>
        <p:spPr>
          <a:xfrm>
            <a:off x="10370427" y="3972291"/>
            <a:ext cx="458619" cy="2315178"/>
          </a:xfrm>
          <a:prstGeom prst="upArrow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chemeClr val="bg1">
                  <a:lumMod val="6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545875C-8482-3641-8804-798CBC8E473B}"/>
              </a:ext>
            </a:extLst>
          </p:cNvPr>
          <p:cNvSpPr txBox="1"/>
          <p:nvPr/>
        </p:nvSpPr>
        <p:spPr>
          <a:xfrm>
            <a:off x="10774087" y="4689871"/>
            <a:ext cx="1189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+0.48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F54B02C-E3EF-0147-8217-10F769F07000}"/>
              </a:ext>
            </a:extLst>
          </p:cNvPr>
          <p:cNvSpPr/>
          <p:nvPr/>
        </p:nvSpPr>
        <p:spPr>
          <a:xfrm>
            <a:off x="6235742" y="3570613"/>
            <a:ext cx="5770874" cy="401678"/>
          </a:xfrm>
          <a:prstGeom prst="roundRect">
            <a:avLst/>
          </a:prstGeom>
          <a:solidFill>
            <a:srgbClr val="FF0000">
              <a:alpha val="36000"/>
            </a:srgbClr>
          </a:solidFill>
          <a:ln>
            <a:solidFill>
              <a:srgbClr val="FF0000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CD50C01-F154-4242-957A-44F6E7FBC93B}"/>
                  </a:ext>
                </a:extLst>
              </p:cNvPr>
              <p:cNvSpPr txBox="1"/>
              <p:nvPr/>
            </p:nvSpPr>
            <p:spPr>
              <a:xfrm>
                <a:off x="3597904" y="3366454"/>
                <a:ext cx="142511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𝐶𝑜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</m:oMath>
                  </m:oMathPara>
                </a14:m>
                <a:endParaRPr lang="en-US" sz="2400" b="0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CD50C01-F154-4242-957A-44F6E7FBC9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7904" y="3366454"/>
                <a:ext cx="1425115" cy="46166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Rectangle 43">
            <a:extLst>
              <a:ext uri="{FF2B5EF4-FFF2-40B4-BE49-F238E27FC236}">
                <a16:creationId xmlns:a16="http://schemas.microsoft.com/office/drawing/2014/main" id="{4DB2D97C-37E5-904A-86FF-380DFC8D9C2D}"/>
              </a:ext>
            </a:extLst>
          </p:cNvPr>
          <p:cNvSpPr/>
          <p:nvPr/>
        </p:nvSpPr>
        <p:spPr>
          <a:xfrm>
            <a:off x="4489119" y="3525312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37" name="Left Arrow 36">
            <a:extLst>
              <a:ext uri="{FF2B5EF4-FFF2-40B4-BE49-F238E27FC236}">
                <a16:creationId xmlns:a16="http://schemas.microsoft.com/office/drawing/2014/main" id="{1F34CE27-9250-9395-CA45-D363FBB4B82A}"/>
              </a:ext>
            </a:extLst>
          </p:cNvPr>
          <p:cNvSpPr/>
          <p:nvPr/>
        </p:nvSpPr>
        <p:spPr>
          <a:xfrm rot="6384360">
            <a:off x="3634992" y="489086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Arrow 39">
            <a:extLst>
              <a:ext uri="{FF2B5EF4-FFF2-40B4-BE49-F238E27FC236}">
                <a16:creationId xmlns:a16="http://schemas.microsoft.com/office/drawing/2014/main" id="{81FC05AB-CBEF-3F3B-0665-016605AF2B6E}"/>
              </a:ext>
            </a:extLst>
          </p:cNvPr>
          <p:cNvSpPr/>
          <p:nvPr/>
        </p:nvSpPr>
        <p:spPr>
          <a:xfrm rot="14042413">
            <a:off x="1845862" y="4517170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FE1F84F-708F-FDE1-94A9-85707A48037F}"/>
              </a:ext>
            </a:extLst>
          </p:cNvPr>
          <p:cNvSpPr/>
          <p:nvPr/>
        </p:nvSpPr>
        <p:spPr>
          <a:xfrm>
            <a:off x="-80328" y="3627352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1406087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B19019-82D8-5D49-B772-B21E86F1A805}"/>
              </a:ext>
            </a:extLst>
          </p:cNvPr>
          <p:cNvSpPr txBox="1"/>
          <p:nvPr/>
        </p:nvSpPr>
        <p:spPr>
          <a:xfrm>
            <a:off x="1585733" y="5143509"/>
            <a:ext cx="10012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To answer this, we have to talk about </a:t>
            </a:r>
            <a:r>
              <a:rPr lang="en-US" sz="2400" b="1" dirty="0"/>
              <a:t>concentrations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Next: What if the two sides have the </a:t>
            </a:r>
            <a:r>
              <a:rPr lang="en-US" sz="3000" b="1" u="sng" dirty="0">
                <a:latin typeface="+mn-lt"/>
              </a:rPr>
              <a:t>same</a:t>
            </a:r>
            <a:r>
              <a:rPr lang="en-US" sz="3000" b="1" dirty="0">
                <a:latin typeface="+mn-lt"/>
              </a:rPr>
              <a:t> cation?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347886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8D20464D-89C0-394A-969A-B9EC12FB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088" y="735886"/>
            <a:ext cx="5907040" cy="301800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25A93D-4C12-F047-B465-532ACC7C6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Solutions, solvents, and solutes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088AF3-6B19-D444-B6FD-DAC0AD65CFC8}"/>
              </a:ext>
            </a:extLst>
          </p:cNvPr>
          <p:cNvSpPr/>
          <p:nvPr/>
        </p:nvSpPr>
        <p:spPr>
          <a:xfrm>
            <a:off x="7628654" y="2019969"/>
            <a:ext cx="3134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/Khg9ozS8A6U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24E4A7-0609-FE42-8FD9-C447CD65EA0C}"/>
              </a:ext>
            </a:extLst>
          </p:cNvPr>
          <p:cNvSpPr txBox="1"/>
          <p:nvPr/>
        </p:nvSpPr>
        <p:spPr>
          <a:xfrm>
            <a:off x="77118" y="4030922"/>
            <a:ext cx="12114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In this </a:t>
            </a:r>
            <a:r>
              <a:rPr lang="en-US" sz="2400" b="1" dirty="0"/>
              <a:t>solution</a:t>
            </a:r>
            <a:r>
              <a:rPr lang="en-US" sz="2400" dirty="0"/>
              <a:t> (mixture), water is the </a:t>
            </a:r>
            <a:r>
              <a:rPr lang="en-US" sz="2400" b="1" dirty="0"/>
              <a:t>solvent</a:t>
            </a:r>
            <a:r>
              <a:rPr lang="en-US" sz="2400" dirty="0"/>
              <a:t>, the other things (cations and anions) are </a:t>
            </a:r>
            <a:r>
              <a:rPr lang="en-US" sz="2400" b="1" dirty="0"/>
              <a:t>solutes</a:t>
            </a:r>
            <a:r>
              <a:rPr lang="en-US" sz="2400" dirty="0"/>
              <a:t>. 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Generally, there’s a lot more of the solvent.</a:t>
            </a:r>
          </a:p>
        </p:txBody>
      </p:sp>
    </p:spTree>
    <p:extLst>
      <p:ext uri="{BB962C8B-B14F-4D97-AF65-F5344CB8AC3E}">
        <p14:creationId xmlns:p14="http://schemas.microsoft.com/office/powerpoint/2010/main" val="1220954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8D20464D-89C0-394A-969A-B9EC12FB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088" y="735886"/>
            <a:ext cx="5907040" cy="301800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25A93D-4C12-F047-B465-532ACC7C6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Molarity as a measure of concentration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088AF3-6B19-D444-B6FD-DAC0AD65CFC8}"/>
              </a:ext>
            </a:extLst>
          </p:cNvPr>
          <p:cNvSpPr/>
          <p:nvPr/>
        </p:nvSpPr>
        <p:spPr>
          <a:xfrm>
            <a:off x="7628654" y="2019969"/>
            <a:ext cx="3134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/Khg9ozS8A6U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24E4A7-0609-FE42-8FD9-C447CD65EA0C}"/>
              </a:ext>
            </a:extLst>
          </p:cNvPr>
          <p:cNvSpPr txBox="1"/>
          <p:nvPr/>
        </p:nvSpPr>
        <p:spPr>
          <a:xfrm>
            <a:off x="345688" y="4030922"/>
            <a:ext cx="117087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Chemists measure the concentration of solute using a unit called </a:t>
            </a:r>
            <a:r>
              <a:rPr lang="en-US" sz="2400" b="1" dirty="0"/>
              <a:t>molarity</a:t>
            </a:r>
            <a:r>
              <a:rPr lang="en-US" sz="2400" dirty="0"/>
              <a:t>: it’s the </a:t>
            </a:r>
            <a:r>
              <a:rPr lang="en-US" sz="2400" b="1" dirty="0"/>
              <a:t># of moles of the solute in each Liter of solution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r>
              <a:rPr lang="en-US" sz="2400" dirty="0"/>
              <a:t>The symbol for molarity is “</a:t>
            </a:r>
            <a:r>
              <a:rPr lang="en-US" sz="2400" b="1" u="sng" dirty="0"/>
              <a:t>M</a:t>
            </a:r>
            <a:r>
              <a:rPr lang="en-US" sz="2400" dirty="0"/>
              <a:t>”</a:t>
            </a:r>
          </a:p>
          <a:p>
            <a:endParaRPr lang="en-US" sz="2400" dirty="0"/>
          </a:p>
          <a:p>
            <a:r>
              <a:rPr lang="en-US" sz="2400" dirty="0"/>
              <a:t>In the </a:t>
            </a:r>
            <a:r>
              <a:rPr lang="en-US" sz="2400" b="1" dirty="0"/>
              <a:t>bracket notation </a:t>
            </a:r>
            <a:r>
              <a:rPr lang="en-US" sz="2400" dirty="0"/>
              <a:t>for molarity, “[X]” means “concentration of solute X”</a:t>
            </a:r>
          </a:p>
        </p:txBody>
      </p:sp>
    </p:spTree>
    <p:extLst>
      <p:ext uri="{BB962C8B-B14F-4D97-AF65-F5344CB8AC3E}">
        <p14:creationId xmlns:p14="http://schemas.microsoft.com/office/powerpoint/2010/main" val="2314992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Example: concentrations of cations in this </a:t>
            </a:r>
            <a:r>
              <a:rPr lang="en-US" sz="3000" b="1" dirty="0" err="1">
                <a:latin typeface="+mn-lt"/>
              </a:rPr>
              <a:t>Daniell</a:t>
            </a:r>
            <a:r>
              <a:rPr lang="en-US" sz="3000" b="1" dirty="0">
                <a:latin typeface="+mn-lt"/>
              </a:rPr>
              <a:t> cell are all 1 </a:t>
            </a:r>
            <a:r>
              <a:rPr lang="en-US" sz="3000" b="1" u="sng" dirty="0">
                <a:latin typeface="+mn-lt"/>
              </a:rPr>
              <a:t>M</a:t>
            </a:r>
            <a:r>
              <a:rPr lang="en-US" sz="3000" b="1" dirty="0">
                <a:latin typeface="+mn-lt"/>
              </a:rPr>
              <a:t>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ED4F29-1196-044B-AE91-42447A122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0" t="37783" r="40072" b="17074"/>
          <a:stretch/>
        </p:blipFill>
        <p:spPr>
          <a:xfrm>
            <a:off x="2805767" y="1544452"/>
            <a:ext cx="6580465" cy="34223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C54BC49-BDA9-454D-BAA0-C3BE15D256B3}"/>
              </a:ext>
            </a:extLst>
          </p:cNvPr>
          <p:cNvSpPr/>
          <p:nvPr/>
        </p:nvSpPr>
        <p:spPr>
          <a:xfrm>
            <a:off x="293521" y="3096850"/>
            <a:ext cx="2738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[Zn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  <a:p>
            <a:r>
              <a:rPr lang="en-US" sz="2400" dirty="0"/>
              <a:t>means there’s 1 mole of Zn</a:t>
            </a:r>
            <a:r>
              <a:rPr lang="en-US" sz="2400" baseline="30000" dirty="0"/>
              <a:t>2+</a:t>
            </a:r>
            <a:r>
              <a:rPr lang="en-US" sz="2400" dirty="0"/>
              <a:t> in every liter of this solution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79375D-020E-5D4A-A43E-274180632334}"/>
              </a:ext>
            </a:extLst>
          </p:cNvPr>
          <p:cNvSpPr/>
          <p:nvPr/>
        </p:nvSpPr>
        <p:spPr>
          <a:xfrm>
            <a:off x="9682508" y="3096850"/>
            <a:ext cx="25094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[Cu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r>
              <a:rPr lang="en-US" sz="2400" dirty="0"/>
              <a:t> means there’s 1 mole of Cu</a:t>
            </a:r>
            <a:r>
              <a:rPr lang="en-US" sz="2400" baseline="30000" dirty="0"/>
              <a:t>2+</a:t>
            </a:r>
            <a:r>
              <a:rPr lang="en-US" sz="2400" dirty="0"/>
              <a:t> in every liter of this solution</a:t>
            </a:r>
          </a:p>
          <a:p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0B6473-EEF9-404A-B78C-5189B630A08D}"/>
              </a:ext>
            </a:extLst>
          </p:cNvPr>
          <p:cNvSpPr/>
          <p:nvPr/>
        </p:nvSpPr>
        <p:spPr>
          <a:xfrm>
            <a:off x="1878957" y="6016236"/>
            <a:ext cx="8908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In all the previous examples today, the concentrations were 1 </a:t>
            </a:r>
            <a:r>
              <a:rPr lang="en-US" sz="2400" u="sng" dirty="0"/>
              <a:t>M</a:t>
            </a:r>
            <a:r>
              <a:rPr lang="en-US" sz="2400" dirty="0"/>
              <a:t> too.</a:t>
            </a:r>
          </a:p>
        </p:txBody>
      </p:sp>
    </p:spTree>
    <p:extLst>
      <p:ext uri="{BB962C8B-B14F-4D97-AF65-F5344CB8AC3E}">
        <p14:creationId xmlns:p14="http://schemas.microsoft.com/office/powerpoint/2010/main" val="6156898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Back to our cell that has 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 on both sides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5FCB8-BDFA-7745-8469-74773FE6BC38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BCAC54-CC5F-ED4A-A30C-B761EAA4A20D}"/>
              </a:ext>
            </a:extLst>
          </p:cNvPr>
          <p:cNvSpPr txBox="1"/>
          <p:nvPr/>
        </p:nvSpPr>
        <p:spPr>
          <a:xfrm>
            <a:off x="5219044" y="968944"/>
            <a:ext cx="6085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F940F5-167C-374B-8696-D2CA280477E0}"/>
              </a:ext>
            </a:extLst>
          </p:cNvPr>
          <p:cNvSpPr/>
          <p:nvPr/>
        </p:nvSpPr>
        <p:spPr>
          <a:xfrm>
            <a:off x="505490" y="4835567"/>
            <a:ext cx="114422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If the </a:t>
            </a:r>
            <a:r>
              <a:rPr lang="en-US" sz="2400" b="1" dirty="0"/>
              <a:t>concentrations</a:t>
            </a:r>
            <a:r>
              <a:rPr lang="en-US" sz="2400" dirty="0"/>
              <a:t> are the same, and it’s the same </a:t>
            </a:r>
            <a:r>
              <a:rPr lang="en-US" sz="2400" b="1" dirty="0"/>
              <a:t>cation</a:t>
            </a:r>
            <a:r>
              <a:rPr lang="en-US" sz="2400" dirty="0"/>
              <a:t>, then we can expect that there would be no movement of electrons; there’s </a:t>
            </a:r>
            <a:r>
              <a:rPr lang="en-US" sz="2400" b="1" dirty="0"/>
              <a:t>no cathode or anode</a:t>
            </a:r>
            <a:r>
              <a:rPr lang="en-US" sz="2400" dirty="0"/>
              <a:t>, and the </a:t>
            </a:r>
            <a:r>
              <a:rPr lang="en-US" sz="2400" b="1" dirty="0"/>
              <a:t>voltage is zero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8520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325078E-CCB7-2544-B51F-2DAB7A65302F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483A825-1424-6741-BA31-DDB13001AC8F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AC4662-96BE-4642-98D3-E4C47F994EE0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9" name="Picture 4">
                  <a:extLst>
                    <a:ext uri="{FF2B5EF4-FFF2-40B4-BE49-F238E27FC236}">
                      <a16:creationId xmlns:a16="http://schemas.microsoft.com/office/drawing/2014/main" id="{7B877226-5F59-8841-A4F8-89893C19E5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F8672F1-D40E-F448-A9E9-F1336957D5FE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F32D5AF-761A-804B-B8FA-055A27ABFF3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E9882819-4FF7-9341-B487-47D60C8D994B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B8A3B23-23AB-A54B-BC16-556A3942C053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97CB8D31-191D-6A47-9E51-97F89E087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4BD7987-3224-9246-B50D-E60D84237EF9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0D8D562-4ED5-424F-AA8F-057E2024E04C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A096863-50F2-8C4A-A032-183718733081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01C08F7-3FB3-2449-9865-3C3F96EC6483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B0407A-AF90-2740-A9AE-C3BA3FE8CA03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E6999F-F2F7-D24B-8A8F-658D3AF00B7C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C32523C-A7A9-1A44-A7F4-6B3E483BAEDF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D326D6-6A67-ED4A-A3C2-9A319E4DE266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8BD7C7C-F916-5246-8628-CDD0F67F58FE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A5C2117-4A5B-8B4D-AC02-078A6FBFAAB5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70CC227-C8CB-4A46-8715-E1FFAF89C501}"/>
              </a:ext>
            </a:extLst>
          </p:cNvPr>
          <p:cNvGrpSpPr/>
          <p:nvPr/>
        </p:nvGrpSpPr>
        <p:grpSpPr>
          <a:xfrm>
            <a:off x="1005540" y="2161015"/>
            <a:ext cx="3744374" cy="3500996"/>
            <a:chOff x="3659675" y="1408873"/>
            <a:chExt cx="3744374" cy="3500996"/>
          </a:xfrm>
        </p:grpSpPr>
        <p:sp>
          <p:nvSpPr>
            <p:cNvPr id="52" name="Left Arrow 51">
              <a:extLst>
                <a:ext uri="{FF2B5EF4-FFF2-40B4-BE49-F238E27FC236}">
                  <a16:creationId xmlns:a16="http://schemas.microsoft.com/office/drawing/2014/main" id="{EA6126D1-B8FB-FD41-B9BE-277ACFCE2983}"/>
                </a:ext>
              </a:extLst>
            </p:cNvPr>
            <p:cNvSpPr/>
            <p:nvPr/>
          </p:nvSpPr>
          <p:spPr>
            <a:xfrm rot="5400000">
              <a:off x="3700367" y="136818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Left Arrow 52">
              <a:extLst>
                <a:ext uri="{FF2B5EF4-FFF2-40B4-BE49-F238E27FC236}">
                  <a16:creationId xmlns:a16="http://schemas.microsoft.com/office/drawing/2014/main" id="{8B8272E4-A8DE-6447-89AA-D38603BD40B8}"/>
                </a:ext>
              </a:extLst>
            </p:cNvPr>
            <p:cNvSpPr/>
            <p:nvPr/>
          </p:nvSpPr>
          <p:spPr>
            <a:xfrm rot="16200000">
              <a:off x="7046658" y="137595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3ACF12-A8F9-E64F-A3C3-307713C76FFD}"/>
                </a:ext>
              </a:extLst>
            </p:cNvPr>
            <p:cNvSpPr/>
            <p:nvPr/>
          </p:nvSpPr>
          <p:spPr>
            <a:xfrm>
              <a:off x="6113361" y="4448204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D1025D15-1BD0-DC41-9AEA-A9E31E82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730E593-BFE3-F64A-A75C-34FFFCC23383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7ADE37A-31A7-6940-AA7F-05596D702C5B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C9B4777-D142-5370-8C60-93A49CA4A0D4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That tells us the electrons move like this</a:t>
            </a:r>
          </a:p>
        </p:txBody>
      </p:sp>
    </p:spTree>
    <p:extLst>
      <p:ext uri="{BB962C8B-B14F-4D97-AF65-F5344CB8AC3E}">
        <p14:creationId xmlns:p14="http://schemas.microsoft.com/office/powerpoint/2010/main" val="20791244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 cell with different concentrations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5FCB8-BDFA-7745-8469-74773FE6BC38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2 </a:t>
            </a:r>
            <a:r>
              <a:rPr lang="en-US" sz="2400" u="sng" dirty="0"/>
              <a:t>M</a:t>
            </a:r>
            <a:r>
              <a:rPr lang="en-US" sz="2400" dirty="0"/>
              <a:t>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AEC468-E82A-2846-8729-AF31A76CA85F}"/>
              </a:ext>
            </a:extLst>
          </p:cNvPr>
          <p:cNvSpPr/>
          <p:nvPr/>
        </p:nvSpPr>
        <p:spPr>
          <a:xfrm>
            <a:off x="6096000" y="3467969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A7E040-0911-9F4B-BC0C-F73F1B9AE376}"/>
              </a:ext>
            </a:extLst>
          </p:cNvPr>
          <p:cNvSpPr txBox="1"/>
          <p:nvPr/>
        </p:nvSpPr>
        <p:spPr>
          <a:xfrm>
            <a:off x="5219044" y="968944"/>
            <a:ext cx="6085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6DF9E9-0C65-5540-AB89-D84762105F1B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D55DC1D-EDD8-1344-ADBA-C728EEF2DF88}"/>
              </a:ext>
            </a:extLst>
          </p:cNvPr>
          <p:cNvSpPr/>
          <p:nvPr/>
        </p:nvSpPr>
        <p:spPr>
          <a:xfrm>
            <a:off x="540586" y="5008601"/>
            <a:ext cx="114422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Which is the cathode now?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4DD0B1-1A20-6340-A996-E5E2AEA17D59}"/>
              </a:ext>
            </a:extLst>
          </p:cNvPr>
          <p:cNvSpPr txBox="1"/>
          <p:nvPr/>
        </p:nvSpPr>
        <p:spPr>
          <a:xfrm>
            <a:off x="8408176" y="339526"/>
            <a:ext cx="3732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kind of cell is called a </a:t>
            </a:r>
            <a:r>
              <a:rPr lang="en-US" sz="2400" b="1" dirty="0"/>
              <a:t>concentration cell </a:t>
            </a:r>
            <a:r>
              <a:rPr lang="en-US" sz="2400" dirty="0"/>
              <a:t>(and you’ll be making one in lab!)</a:t>
            </a:r>
          </a:p>
        </p:txBody>
      </p:sp>
    </p:spTree>
    <p:extLst>
      <p:ext uri="{BB962C8B-B14F-4D97-AF65-F5344CB8AC3E}">
        <p14:creationId xmlns:p14="http://schemas.microsoft.com/office/powerpoint/2010/main" val="1803088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 cell with different concentrations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5FCB8-BDFA-7745-8469-74773FE6BC38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2 </a:t>
            </a:r>
            <a:r>
              <a:rPr lang="en-US" sz="2400" u="sng" dirty="0"/>
              <a:t>M</a:t>
            </a:r>
            <a:r>
              <a:rPr lang="en-US" sz="2400" dirty="0"/>
              <a:t>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AEC468-E82A-2846-8729-AF31A76CA85F}"/>
              </a:ext>
            </a:extLst>
          </p:cNvPr>
          <p:cNvSpPr/>
          <p:nvPr/>
        </p:nvSpPr>
        <p:spPr>
          <a:xfrm>
            <a:off x="6096000" y="3467969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A7E040-0911-9F4B-BC0C-F73F1B9AE376}"/>
              </a:ext>
            </a:extLst>
          </p:cNvPr>
          <p:cNvSpPr txBox="1"/>
          <p:nvPr/>
        </p:nvSpPr>
        <p:spPr>
          <a:xfrm>
            <a:off x="5219044" y="968944"/>
            <a:ext cx="6085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6DF9E9-0C65-5540-AB89-D84762105F1B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861DDBE5-F6B2-AA41-A67F-E63F4A4E36A0}"/>
              </a:ext>
            </a:extLst>
          </p:cNvPr>
          <p:cNvSpPr/>
          <p:nvPr/>
        </p:nvSpPr>
        <p:spPr>
          <a:xfrm rot="16200000">
            <a:off x="7018095" y="136860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Arrow 28">
            <a:extLst>
              <a:ext uri="{FF2B5EF4-FFF2-40B4-BE49-F238E27FC236}">
                <a16:creationId xmlns:a16="http://schemas.microsoft.com/office/drawing/2014/main" id="{C1B0715C-68B6-884E-AF93-DC4189140E62}"/>
              </a:ext>
            </a:extLst>
          </p:cNvPr>
          <p:cNvSpPr/>
          <p:nvPr/>
        </p:nvSpPr>
        <p:spPr>
          <a:xfrm rot="54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EEE8E8-074E-2745-887D-EBCD66B00BFB}"/>
              </a:ext>
            </a:extLst>
          </p:cNvPr>
          <p:cNvSpPr/>
          <p:nvPr/>
        </p:nvSpPr>
        <p:spPr>
          <a:xfrm>
            <a:off x="6049642" y="4468404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DCDAC27-796F-BEFA-4AE8-7A9B5B940095}"/>
              </a:ext>
            </a:extLst>
          </p:cNvPr>
          <p:cNvSpPr/>
          <p:nvPr/>
        </p:nvSpPr>
        <p:spPr>
          <a:xfrm>
            <a:off x="3711594" y="4466158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2156463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 cell with different concentrations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5FCB8-BDFA-7745-8469-74773FE6BC38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2 </a:t>
            </a:r>
            <a:r>
              <a:rPr lang="en-US" sz="2400" u="sng" dirty="0"/>
              <a:t>M</a:t>
            </a:r>
            <a:r>
              <a:rPr lang="en-US" sz="2400" dirty="0"/>
              <a:t>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AEC468-E82A-2846-8729-AF31A76CA85F}"/>
              </a:ext>
            </a:extLst>
          </p:cNvPr>
          <p:cNvSpPr/>
          <p:nvPr/>
        </p:nvSpPr>
        <p:spPr>
          <a:xfrm>
            <a:off x="6096000" y="3467969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A7E040-0911-9F4B-BC0C-F73F1B9AE376}"/>
              </a:ext>
            </a:extLst>
          </p:cNvPr>
          <p:cNvSpPr txBox="1"/>
          <p:nvPr/>
        </p:nvSpPr>
        <p:spPr>
          <a:xfrm>
            <a:off x="5219044" y="968944"/>
            <a:ext cx="6085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6DF9E9-0C65-5540-AB89-D84762105F1B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861DDBE5-F6B2-AA41-A67F-E63F4A4E36A0}"/>
              </a:ext>
            </a:extLst>
          </p:cNvPr>
          <p:cNvSpPr/>
          <p:nvPr/>
        </p:nvSpPr>
        <p:spPr>
          <a:xfrm rot="16200000">
            <a:off x="7018095" y="136860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Arrow 28">
            <a:extLst>
              <a:ext uri="{FF2B5EF4-FFF2-40B4-BE49-F238E27FC236}">
                <a16:creationId xmlns:a16="http://schemas.microsoft.com/office/drawing/2014/main" id="{C1B0715C-68B6-884E-AF93-DC4189140E62}"/>
              </a:ext>
            </a:extLst>
          </p:cNvPr>
          <p:cNvSpPr/>
          <p:nvPr/>
        </p:nvSpPr>
        <p:spPr>
          <a:xfrm rot="54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EEE8E8-074E-2745-887D-EBCD66B00BFB}"/>
              </a:ext>
            </a:extLst>
          </p:cNvPr>
          <p:cNvSpPr/>
          <p:nvPr/>
        </p:nvSpPr>
        <p:spPr>
          <a:xfrm>
            <a:off x="6049642" y="4468404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0780B1-9DF0-1546-9B75-C9445F41780D}"/>
              </a:ext>
            </a:extLst>
          </p:cNvPr>
          <p:cNvSpPr txBox="1"/>
          <p:nvPr/>
        </p:nvSpPr>
        <p:spPr>
          <a:xfrm>
            <a:off x="8625535" y="246746"/>
            <a:ext cx="3232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Why?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50882B5-EC0D-EB18-36FD-C8CFB7DC72A2}"/>
              </a:ext>
            </a:extLst>
          </p:cNvPr>
          <p:cNvSpPr/>
          <p:nvPr/>
        </p:nvSpPr>
        <p:spPr>
          <a:xfrm>
            <a:off x="3711594" y="4466158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15143397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Pb</a:t>
            </a:r>
            <a:r>
              <a:rPr lang="en-US" sz="3000" b="1" baseline="30000" dirty="0">
                <a:latin typeface="+mn-lt"/>
              </a:rPr>
              <a:t>2+</a:t>
            </a:r>
            <a:r>
              <a:rPr lang="en-US" sz="3000" b="1" dirty="0">
                <a:latin typeface="+mn-lt"/>
              </a:rPr>
              <a:t> cell with different concentrations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5FCB8-BDFA-7745-8469-74773FE6BC38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2 </a:t>
            </a:r>
            <a:r>
              <a:rPr lang="en-US" sz="2400" u="sng" dirty="0"/>
              <a:t>M</a:t>
            </a:r>
            <a:r>
              <a:rPr lang="en-US" sz="2400" dirty="0"/>
              <a:t>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AEC468-E82A-2846-8729-AF31A76CA85F}"/>
              </a:ext>
            </a:extLst>
          </p:cNvPr>
          <p:cNvSpPr/>
          <p:nvPr/>
        </p:nvSpPr>
        <p:spPr>
          <a:xfrm>
            <a:off x="6096000" y="3467969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A7E040-0911-9F4B-BC0C-F73F1B9AE376}"/>
              </a:ext>
            </a:extLst>
          </p:cNvPr>
          <p:cNvSpPr txBox="1"/>
          <p:nvPr/>
        </p:nvSpPr>
        <p:spPr>
          <a:xfrm>
            <a:off x="5219044" y="968944"/>
            <a:ext cx="6085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6DF9E9-0C65-5540-AB89-D84762105F1B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861DDBE5-F6B2-AA41-A67F-E63F4A4E36A0}"/>
              </a:ext>
            </a:extLst>
          </p:cNvPr>
          <p:cNvSpPr/>
          <p:nvPr/>
        </p:nvSpPr>
        <p:spPr>
          <a:xfrm rot="16200000">
            <a:off x="7018095" y="136860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Arrow 28">
            <a:extLst>
              <a:ext uri="{FF2B5EF4-FFF2-40B4-BE49-F238E27FC236}">
                <a16:creationId xmlns:a16="http://schemas.microsoft.com/office/drawing/2014/main" id="{C1B0715C-68B6-884E-AF93-DC4189140E62}"/>
              </a:ext>
            </a:extLst>
          </p:cNvPr>
          <p:cNvSpPr/>
          <p:nvPr/>
        </p:nvSpPr>
        <p:spPr>
          <a:xfrm rot="54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EEE8E8-074E-2745-887D-EBCD66B00BFB}"/>
              </a:ext>
            </a:extLst>
          </p:cNvPr>
          <p:cNvSpPr/>
          <p:nvPr/>
        </p:nvSpPr>
        <p:spPr>
          <a:xfrm>
            <a:off x="6049642" y="4468404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404358-1172-0D4F-804B-F22B41068EBC}"/>
              </a:ext>
            </a:extLst>
          </p:cNvPr>
          <p:cNvSpPr txBox="1"/>
          <p:nvPr/>
        </p:nvSpPr>
        <p:spPr>
          <a:xfrm>
            <a:off x="8625535" y="246746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Why?</a:t>
            </a:r>
          </a:p>
          <a:p>
            <a:pPr algn="l"/>
            <a:r>
              <a:rPr lang="en-US" sz="2400" dirty="0"/>
              <a:t>More cations on the right =&gt; more competition for electrons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64C3881-0FF2-C3C5-873F-77CFE64F9278}"/>
              </a:ext>
            </a:extLst>
          </p:cNvPr>
          <p:cNvSpPr/>
          <p:nvPr/>
        </p:nvSpPr>
        <p:spPr>
          <a:xfrm>
            <a:off x="3711594" y="4466158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</p:spTree>
    <p:extLst>
      <p:ext uri="{BB962C8B-B14F-4D97-AF65-F5344CB8AC3E}">
        <p14:creationId xmlns:p14="http://schemas.microsoft.com/office/powerpoint/2010/main" val="27539925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13BE62-67F8-3748-ADBA-C0975F01A209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F693D1-B1BE-B647-8BFA-C5FCB59D2198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3F11D6-7696-5743-963B-E4BBC51E870A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?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5A531E-D933-574D-A31F-CCCD03600877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4117093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13BE62-67F8-3748-ADBA-C0975F01A209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5CD4CA8-B346-3842-A2FC-21CE16724C69}"/>
              </a:ext>
            </a:extLst>
          </p:cNvPr>
          <p:cNvSpPr/>
          <p:nvPr/>
        </p:nvSpPr>
        <p:spPr>
          <a:xfrm>
            <a:off x="6049642" y="4468404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C9C77B-66C1-8047-8D21-130940EB9814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7" name="Left Arrow 26">
            <a:extLst>
              <a:ext uri="{FF2B5EF4-FFF2-40B4-BE49-F238E27FC236}">
                <a16:creationId xmlns:a16="http://schemas.microsoft.com/office/drawing/2014/main" id="{3AB51158-5C83-0F43-BE09-673DA038EAFD}"/>
              </a:ext>
            </a:extLst>
          </p:cNvPr>
          <p:cNvSpPr/>
          <p:nvPr/>
        </p:nvSpPr>
        <p:spPr>
          <a:xfrm rot="16200000">
            <a:off x="7018095" y="136860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E54BDEED-1C7E-5542-ADD4-532D95909DEE}"/>
              </a:ext>
            </a:extLst>
          </p:cNvPr>
          <p:cNvSpPr/>
          <p:nvPr/>
        </p:nvSpPr>
        <p:spPr>
          <a:xfrm rot="54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47BE3C-C587-1E42-B96F-C49E49FD396C}"/>
              </a:ext>
            </a:extLst>
          </p:cNvPr>
          <p:cNvSpPr txBox="1"/>
          <p:nvPr/>
        </p:nvSpPr>
        <p:spPr>
          <a:xfrm>
            <a:off x="7865430" y="3183038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?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2A2654-FA17-8B42-ADF8-398C77DF2BAC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22255334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13BE62-67F8-3748-ADBA-C0975F01A209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0.002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5CD4CA8-B346-3842-A2FC-21CE16724C69}"/>
              </a:ext>
            </a:extLst>
          </p:cNvPr>
          <p:cNvSpPr/>
          <p:nvPr/>
        </p:nvSpPr>
        <p:spPr>
          <a:xfrm>
            <a:off x="6049642" y="4468404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C9C77B-66C1-8047-8D21-130940EB9814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7" name="Left Arrow 26">
            <a:extLst>
              <a:ext uri="{FF2B5EF4-FFF2-40B4-BE49-F238E27FC236}">
                <a16:creationId xmlns:a16="http://schemas.microsoft.com/office/drawing/2014/main" id="{3AB51158-5C83-0F43-BE09-673DA038EAFD}"/>
              </a:ext>
            </a:extLst>
          </p:cNvPr>
          <p:cNvSpPr/>
          <p:nvPr/>
        </p:nvSpPr>
        <p:spPr>
          <a:xfrm rot="16200000">
            <a:off x="7018095" y="1368602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E54BDEED-1C7E-5542-ADD4-532D95909DEE}"/>
              </a:ext>
            </a:extLst>
          </p:cNvPr>
          <p:cNvSpPr/>
          <p:nvPr/>
        </p:nvSpPr>
        <p:spPr>
          <a:xfrm rot="54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C7D4CA-48A5-E74A-AE6C-D9AE1B4C40A7}"/>
              </a:ext>
            </a:extLst>
          </p:cNvPr>
          <p:cNvSpPr txBox="1"/>
          <p:nvPr/>
        </p:nvSpPr>
        <p:spPr>
          <a:xfrm>
            <a:off x="7865430" y="3194055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&gt; 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400CC7-3862-A641-8A28-29481A6C97D1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3764169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0.1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C9C77B-66C1-8047-8D21-130940EB9814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C7D4CA-48A5-E74A-AE6C-D9AE1B4C40A7}"/>
              </a:ext>
            </a:extLst>
          </p:cNvPr>
          <p:cNvSpPr txBox="1"/>
          <p:nvPr/>
        </p:nvSpPr>
        <p:spPr>
          <a:xfrm>
            <a:off x="7865430" y="3194055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?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287DD1-91F2-AE4C-8894-4DC6F0BC5FD3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-0.049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CB0D08-5F1F-C848-AF02-4FAD26D77D09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385753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0.1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C9C77B-66C1-8047-8D21-130940EB9814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C7D4CA-48A5-E74A-AE6C-D9AE1B4C40A7}"/>
              </a:ext>
            </a:extLst>
          </p:cNvPr>
          <p:cNvSpPr txBox="1"/>
          <p:nvPr/>
        </p:nvSpPr>
        <p:spPr>
          <a:xfrm>
            <a:off x="7865430" y="3194055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?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287DD1-91F2-AE4C-8894-4DC6F0BC5FD3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-0.049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5407875-CFD3-6C46-AF0C-A2006C111AE6}"/>
              </a:ext>
            </a:extLst>
          </p:cNvPr>
          <p:cNvSpPr/>
          <p:nvPr/>
        </p:nvSpPr>
        <p:spPr>
          <a:xfrm>
            <a:off x="3590272" y="4409135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27" name="Left Arrow 26">
            <a:extLst>
              <a:ext uri="{FF2B5EF4-FFF2-40B4-BE49-F238E27FC236}">
                <a16:creationId xmlns:a16="http://schemas.microsoft.com/office/drawing/2014/main" id="{A8CFBD5B-C44D-9D48-A6E4-4CA5E7A655C0}"/>
              </a:ext>
            </a:extLst>
          </p:cNvPr>
          <p:cNvSpPr/>
          <p:nvPr/>
        </p:nvSpPr>
        <p:spPr>
          <a:xfrm rot="162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5BB893F6-4B32-6840-AF45-30427856C4A9}"/>
              </a:ext>
            </a:extLst>
          </p:cNvPr>
          <p:cNvSpPr/>
          <p:nvPr/>
        </p:nvSpPr>
        <p:spPr>
          <a:xfrm rot="5400000">
            <a:off x="7046658" y="137595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775695-A52A-8E45-B281-3E8E2959E6C3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1864607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voltage to tell us about an unknown concentration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28FAE42-90FF-934B-8273-AEAE6D743273}"/>
              </a:ext>
            </a:extLst>
          </p:cNvPr>
          <p:cNvGrpSpPr/>
          <p:nvPr/>
        </p:nvGrpSpPr>
        <p:grpSpPr>
          <a:xfrm>
            <a:off x="3216898" y="542611"/>
            <a:ext cx="4648532" cy="4289121"/>
            <a:chOff x="3216898" y="542611"/>
            <a:chExt cx="4648532" cy="42891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889807D-BB4D-934C-8A5C-A356DC2F137A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8EA63299-1EAF-D64D-ABB8-EA3CD00A38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16898" y="542611"/>
                <a:ext cx="4648532" cy="42891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813B18E-4C73-F846-846B-C23E042C0654}"/>
                  </a:ext>
                </a:extLst>
              </p:cNvPr>
              <p:cNvSpPr txBox="1"/>
              <p:nvPr/>
            </p:nvSpPr>
            <p:spPr>
              <a:xfrm>
                <a:off x="4615189" y="4448204"/>
                <a:ext cx="1831910" cy="38352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EC5C90-3E87-BD41-8E6B-D77C89626BD4}"/>
                  </a:ext>
                </a:extLst>
              </p:cNvPr>
              <p:cNvSpPr txBox="1"/>
              <p:nvPr/>
            </p:nvSpPr>
            <p:spPr>
              <a:xfrm>
                <a:off x="4930814" y="3752127"/>
                <a:ext cx="118254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32C434-3000-224F-9C38-06BC4CBFF04F}"/>
                  </a:ext>
                </a:extLst>
              </p:cNvPr>
              <p:cNvSpPr txBox="1"/>
              <p:nvPr/>
            </p:nvSpPr>
            <p:spPr>
              <a:xfrm>
                <a:off x="5903089" y="1226916"/>
                <a:ext cx="659757" cy="4745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Red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0B7CBE-2A43-5F4C-B762-F6FBB5A72349}"/>
                  </a:ext>
                </a:extLst>
              </p:cNvPr>
              <p:cNvSpPr txBox="1"/>
              <p:nvPr/>
            </p:nvSpPr>
            <p:spPr>
              <a:xfrm>
                <a:off x="4285310" y="1066114"/>
                <a:ext cx="8422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2400" dirty="0"/>
                  <a:t>Black</a:t>
                </a:r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059F59B-B65A-2C44-B964-842C665A9D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527" r="39242" b="67292"/>
              <a:stretch/>
            </p:blipFill>
            <p:spPr>
              <a:xfrm>
                <a:off x="3739488" y="652467"/>
                <a:ext cx="3633585" cy="135646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C5C72C6-6FA8-8E42-AEBF-2CBB04BA794B}"/>
                  </a:ext>
                </a:extLst>
              </p:cNvPr>
              <p:cNvSpPr txBox="1"/>
              <p:nvPr/>
            </p:nvSpPr>
            <p:spPr>
              <a:xfrm>
                <a:off x="6455996" y="708859"/>
                <a:ext cx="775504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5F4D725-38D1-224D-A6A1-AAF3623AE3B9}"/>
                  </a:ext>
                </a:extLst>
              </p:cNvPr>
              <p:cNvSpPr txBox="1"/>
              <p:nvPr/>
            </p:nvSpPr>
            <p:spPr>
              <a:xfrm>
                <a:off x="6018402" y="829337"/>
                <a:ext cx="486571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F7843C-162E-9349-8692-E8FD84936649}"/>
                  </a:ext>
                </a:extLst>
              </p:cNvPr>
              <p:cNvSpPr txBox="1"/>
              <p:nvPr/>
            </p:nvSpPr>
            <p:spPr>
              <a:xfrm>
                <a:off x="6066632" y="95858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091783F-429A-AC4B-A705-F0FDE08219D2}"/>
                  </a:ext>
                </a:extLst>
              </p:cNvPr>
              <p:cNvSpPr txBox="1"/>
              <p:nvPr/>
            </p:nvSpPr>
            <p:spPr>
              <a:xfrm>
                <a:off x="3632993" y="752354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6C93E0A-C3ED-CC45-9452-B8504E82777C}"/>
                  </a:ext>
                </a:extLst>
              </p:cNvPr>
              <p:cNvSpPr txBox="1"/>
              <p:nvPr/>
            </p:nvSpPr>
            <p:spPr>
              <a:xfrm>
                <a:off x="3888755" y="671435"/>
                <a:ext cx="92024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E342E79-408F-9849-AB81-DD0B49B12420}"/>
                  </a:ext>
                </a:extLst>
              </p:cNvPr>
              <p:cNvSpPr txBox="1"/>
              <p:nvPr/>
            </p:nvSpPr>
            <p:spPr>
              <a:xfrm>
                <a:off x="4531684" y="767527"/>
                <a:ext cx="319919" cy="47456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5CD208-FFA7-A84F-90BF-D113598DABCB}"/>
                </a:ext>
              </a:extLst>
            </p:cNvPr>
            <p:cNvSpPr txBox="1"/>
            <p:nvPr/>
          </p:nvSpPr>
          <p:spPr>
            <a:xfrm>
              <a:off x="5225142" y="1010953"/>
              <a:ext cx="608501" cy="21596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2400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C6D49D4-62EE-F84D-B1A6-4215AC6FC7A0}"/>
              </a:ext>
            </a:extLst>
          </p:cNvPr>
          <p:cNvSpPr/>
          <p:nvPr/>
        </p:nvSpPr>
        <p:spPr>
          <a:xfrm>
            <a:off x="4125839" y="3731927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40C5A1-0BE9-9A44-BAF3-E3CB34A04A7C}"/>
              </a:ext>
            </a:extLst>
          </p:cNvPr>
          <p:cNvSpPr/>
          <p:nvPr/>
        </p:nvSpPr>
        <p:spPr>
          <a:xfrm>
            <a:off x="6504973" y="3663764"/>
            <a:ext cx="7120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Pb</a:t>
            </a:r>
            <a:r>
              <a:rPr lang="en-US" sz="2400" baseline="30000" dirty="0"/>
              <a:t>2+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9415A-6F49-8C47-B383-DC2E5C71167B}"/>
              </a:ext>
            </a:extLst>
          </p:cNvPr>
          <p:cNvSpPr txBox="1"/>
          <p:nvPr/>
        </p:nvSpPr>
        <p:spPr>
          <a:xfrm>
            <a:off x="1198411" y="3134573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= 0.1 </a:t>
            </a:r>
            <a:r>
              <a:rPr lang="en-US" sz="2400" u="sng" dirty="0"/>
              <a:t>M</a:t>
            </a:r>
            <a:endParaRPr 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C9C77B-66C1-8047-8D21-130940EB9814}"/>
              </a:ext>
            </a:extLst>
          </p:cNvPr>
          <p:cNvSpPr txBox="1"/>
          <p:nvPr/>
        </p:nvSpPr>
        <p:spPr>
          <a:xfrm>
            <a:off x="867667" y="5780257"/>
            <a:ext cx="10301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If the </a:t>
            </a:r>
            <a:r>
              <a:rPr lang="en-US" sz="2400" b="1" dirty="0"/>
              <a:t>voltage &gt;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red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  <a:p>
            <a:r>
              <a:rPr lang="en-US" sz="2400" dirty="0"/>
              <a:t>If the </a:t>
            </a:r>
            <a:r>
              <a:rPr lang="en-US" sz="2400" b="1" dirty="0"/>
              <a:t>voltage &lt; 0</a:t>
            </a:r>
            <a:r>
              <a:rPr lang="en-US" sz="2400" dirty="0"/>
              <a:t>, then the electrode connected to the </a:t>
            </a:r>
            <a:r>
              <a:rPr lang="en-US" sz="2400" b="1" dirty="0"/>
              <a:t>black</a:t>
            </a:r>
            <a:r>
              <a:rPr lang="en-US" sz="2400" dirty="0"/>
              <a:t> lead is the </a:t>
            </a:r>
            <a:r>
              <a:rPr lang="en-US" sz="2400" b="1" dirty="0"/>
              <a:t>cathode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6C7D4CA-48A5-E74A-AE6C-D9AE1B4C40A7}"/>
              </a:ext>
            </a:extLst>
          </p:cNvPr>
          <p:cNvSpPr txBox="1"/>
          <p:nvPr/>
        </p:nvSpPr>
        <p:spPr>
          <a:xfrm>
            <a:off x="7865430" y="3194055"/>
            <a:ext cx="373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[Pb</a:t>
            </a:r>
            <a:r>
              <a:rPr lang="en-US" sz="2400" baseline="30000" dirty="0"/>
              <a:t>2+</a:t>
            </a:r>
            <a:r>
              <a:rPr lang="en-US" sz="2400" dirty="0"/>
              <a:t>] &lt; 0.1 </a:t>
            </a:r>
            <a:r>
              <a:rPr lang="en-US" sz="2400" u="sng" dirty="0"/>
              <a:t>M</a:t>
            </a:r>
            <a:r>
              <a:rPr lang="en-US" sz="2400" dirty="0"/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287DD1-91F2-AE4C-8894-4DC6F0BC5FD3}"/>
              </a:ext>
            </a:extLst>
          </p:cNvPr>
          <p:cNvSpPr txBox="1"/>
          <p:nvPr/>
        </p:nvSpPr>
        <p:spPr>
          <a:xfrm>
            <a:off x="5219044" y="968944"/>
            <a:ext cx="70601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</a:rPr>
              <a:t>-0.049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5407875-CFD3-6C46-AF0C-A2006C111AE6}"/>
              </a:ext>
            </a:extLst>
          </p:cNvPr>
          <p:cNvSpPr/>
          <p:nvPr/>
        </p:nvSpPr>
        <p:spPr>
          <a:xfrm>
            <a:off x="3590272" y="4409135"/>
            <a:ext cx="1218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cathode</a:t>
            </a:r>
          </a:p>
        </p:txBody>
      </p:sp>
      <p:sp>
        <p:nvSpPr>
          <p:cNvPr id="27" name="Left Arrow 26">
            <a:extLst>
              <a:ext uri="{FF2B5EF4-FFF2-40B4-BE49-F238E27FC236}">
                <a16:creationId xmlns:a16="http://schemas.microsoft.com/office/drawing/2014/main" id="{A8CFBD5B-C44D-9D48-A6E4-4CA5E7A655C0}"/>
              </a:ext>
            </a:extLst>
          </p:cNvPr>
          <p:cNvSpPr/>
          <p:nvPr/>
        </p:nvSpPr>
        <p:spPr>
          <a:xfrm rot="16200000">
            <a:off x="3700367" y="136818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Arrow 27">
            <a:extLst>
              <a:ext uri="{FF2B5EF4-FFF2-40B4-BE49-F238E27FC236}">
                <a16:creationId xmlns:a16="http://schemas.microsoft.com/office/drawing/2014/main" id="{5BB893F6-4B32-6840-AF45-30427856C4A9}"/>
              </a:ext>
            </a:extLst>
          </p:cNvPr>
          <p:cNvSpPr/>
          <p:nvPr/>
        </p:nvSpPr>
        <p:spPr>
          <a:xfrm rot="5400000">
            <a:off x="7046658" y="1375951"/>
            <a:ext cx="316700" cy="39808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0F431B-4E26-6A46-9DCC-520120BAB761}"/>
              </a:ext>
            </a:extLst>
          </p:cNvPr>
          <p:cNvSpPr txBox="1"/>
          <p:nvPr/>
        </p:nvSpPr>
        <p:spPr>
          <a:xfrm>
            <a:off x="45346" y="665124"/>
            <a:ext cx="32323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Measure the voltage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Identify the cathode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/>
              <a:t>The cathode has higher cation concentration</a:t>
            </a:r>
          </a:p>
        </p:txBody>
      </p:sp>
    </p:spTree>
    <p:extLst>
      <p:ext uri="{BB962C8B-B14F-4D97-AF65-F5344CB8AC3E}">
        <p14:creationId xmlns:p14="http://schemas.microsoft.com/office/powerpoint/2010/main" val="169556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325078E-CCB7-2544-B51F-2DAB7A65302F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483A825-1424-6741-BA31-DDB13001AC8F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AC4662-96BE-4642-98D3-E4C47F994EE0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9" name="Picture 4">
                  <a:extLst>
                    <a:ext uri="{FF2B5EF4-FFF2-40B4-BE49-F238E27FC236}">
                      <a16:creationId xmlns:a16="http://schemas.microsoft.com/office/drawing/2014/main" id="{7B877226-5F59-8841-A4F8-89893C19E5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F8672F1-D40E-F448-A9E9-F1336957D5FE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F32D5AF-761A-804B-B8FA-055A27ABFF3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E9882819-4FF7-9341-B487-47D60C8D994B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B8A3B23-23AB-A54B-BC16-556A3942C053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97CB8D31-191D-6A47-9E51-97F89E087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4BD7987-3224-9246-B50D-E60D84237EF9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0D8D562-4ED5-424F-AA8F-057E2024E04C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A096863-50F2-8C4A-A032-183718733081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01C08F7-3FB3-2449-9865-3C3F96EC6483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B0407A-AF90-2740-A9AE-C3BA3FE8CA03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E6999F-F2F7-D24B-8A8F-658D3AF00B7C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C32523C-A7A9-1A44-A7F4-6B3E483BAEDF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D326D6-6A67-ED4A-A3C2-9A319E4DE266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8BD7C7C-F916-5246-8628-CDD0F67F58FE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A5C2117-4A5B-8B4D-AC02-078A6FBFAAB5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70CC227-C8CB-4A46-8715-E1FFAF89C501}"/>
              </a:ext>
            </a:extLst>
          </p:cNvPr>
          <p:cNvGrpSpPr/>
          <p:nvPr/>
        </p:nvGrpSpPr>
        <p:grpSpPr>
          <a:xfrm>
            <a:off x="1005540" y="2161015"/>
            <a:ext cx="3744374" cy="3500996"/>
            <a:chOff x="3659675" y="1408873"/>
            <a:chExt cx="3744374" cy="3500996"/>
          </a:xfrm>
        </p:grpSpPr>
        <p:sp>
          <p:nvSpPr>
            <p:cNvPr id="52" name="Left Arrow 51">
              <a:extLst>
                <a:ext uri="{FF2B5EF4-FFF2-40B4-BE49-F238E27FC236}">
                  <a16:creationId xmlns:a16="http://schemas.microsoft.com/office/drawing/2014/main" id="{EA6126D1-B8FB-FD41-B9BE-277ACFCE2983}"/>
                </a:ext>
              </a:extLst>
            </p:cNvPr>
            <p:cNvSpPr/>
            <p:nvPr/>
          </p:nvSpPr>
          <p:spPr>
            <a:xfrm rot="5400000">
              <a:off x="3700367" y="136818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Left Arrow 52">
              <a:extLst>
                <a:ext uri="{FF2B5EF4-FFF2-40B4-BE49-F238E27FC236}">
                  <a16:creationId xmlns:a16="http://schemas.microsoft.com/office/drawing/2014/main" id="{8B8272E4-A8DE-6447-89AA-D38603BD40B8}"/>
                </a:ext>
              </a:extLst>
            </p:cNvPr>
            <p:cNvSpPr/>
            <p:nvPr/>
          </p:nvSpPr>
          <p:spPr>
            <a:xfrm rot="16200000">
              <a:off x="7046658" y="137595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3ACF12-A8F9-E64F-A3C3-307713C76FFD}"/>
                </a:ext>
              </a:extLst>
            </p:cNvPr>
            <p:cNvSpPr/>
            <p:nvPr/>
          </p:nvSpPr>
          <p:spPr>
            <a:xfrm>
              <a:off x="6113361" y="4448204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D1025D15-1BD0-DC41-9AEA-A9E31E82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730E593-BFE3-F64A-A75C-34FFFCC23383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7ADE37A-31A7-6940-AA7F-05596D702C5B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3D51E1-94AE-DA1E-D081-8A7B46E8A865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Since the red lead is connected to the cathode =&gt; Voltage &gt; 0</a:t>
            </a:r>
          </a:p>
        </p:txBody>
      </p:sp>
    </p:spTree>
    <p:extLst>
      <p:ext uri="{BB962C8B-B14F-4D97-AF65-F5344CB8AC3E}">
        <p14:creationId xmlns:p14="http://schemas.microsoft.com/office/powerpoint/2010/main" val="3922569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Lab today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0E426-15E8-0F42-B21A-D76A0A81BB9A}"/>
              </a:ext>
            </a:extLst>
          </p:cNvPr>
          <p:cNvSpPr txBox="1"/>
          <p:nvPr/>
        </p:nvSpPr>
        <p:spPr>
          <a:xfrm>
            <a:off x="-10953" y="459125"/>
            <a:ext cx="60664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Part 1. Build some Galvanic Cells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Build a </a:t>
            </a:r>
            <a:r>
              <a:rPr lang="en-US" sz="2400" dirty="0" err="1"/>
              <a:t>Daniell</a:t>
            </a:r>
            <a:r>
              <a:rPr lang="en-US" sz="2400" dirty="0"/>
              <a:t> cell, measure its voltage, figure out which is the cathode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Build a cell with unknown “X”, use the voltage to identify the unknown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Build a concentration cell and figure out which side has the higher concentration 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Part 2. Look at an electrolysis apparatus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45D5B08-0FBD-714E-B164-16555170772F}"/>
              </a:ext>
            </a:extLst>
          </p:cNvPr>
          <p:cNvGrpSpPr>
            <a:grpSpLocks noChangeAspect="1"/>
          </p:cNvGrpSpPr>
          <p:nvPr/>
        </p:nvGrpSpPr>
        <p:grpSpPr>
          <a:xfrm>
            <a:off x="5987560" y="183159"/>
            <a:ext cx="2605950" cy="2433195"/>
            <a:chOff x="235933" y="1529022"/>
            <a:chExt cx="5124192" cy="512419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FD94D42-092B-F746-9F00-204D460898C4}"/>
                </a:ext>
              </a:extLst>
            </p:cNvPr>
            <p:cNvGrpSpPr/>
            <p:nvPr/>
          </p:nvGrpSpPr>
          <p:grpSpPr>
            <a:xfrm>
              <a:off x="1112463" y="3801395"/>
              <a:ext cx="2949013" cy="2595036"/>
              <a:chOff x="1112463" y="3801395"/>
              <a:chExt cx="2949013" cy="2595036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54949DA8-B7A9-6E42-AE6D-84244A924A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70687" y="3801395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FD7D8BB0-C97B-C346-95B3-589934940A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12463" y="4821631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8CDB21C8-A5A0-F240-83A1-1B2A9FC21E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83377" y="4784489"/>
                <a:ext cx="2578099" cy="1328945"/>
              </a:xfrm>
              <a:prstGeom prst="rect">
                <a:avLst/>
              </a:prstGeom>
            </p:spPr>
          </p:pic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FEF14A-5096-B54E-8EA3-84CDCA4878E1}"/>
                </a:ext>
              </a:extLst>
            </p:cNvPr>
            <p:cNvGrpSpPr/>
            <p:nvPr/>
          </p:nvGrpSpPr>
          <p:grpSpPr>
            <a:xfrm>
              <a:off x="235933" y="1529022"/>
              <a:ext cx="5124192" cy="5124192"/>
              <a:chOff x="235933" y="811391"/>
              <a:chExt cx="5124192" cy="5124192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953655A8-3C0A-1D4F-A67F-A79279BB412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5933" y="811391"/>
                <a:ext cx="5124192" cy="5124192"/>
                <a:chOff x="2979133" y="934737"/>
                <a:chExt cx="6233734" cy="6233734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52711D0-21E5-0C4A-A291-885439BC6E1B}"/>
                    </a:ext>
                  </a:extLst>
                </p:cNvPr>
                <p:cNvGrpSpPr/>
                <p:nvPr/>
              </p:nvGrpSpPr>
              <p:grpSpPr>
                <a:xfrm>
                  <a:off x="2979133" y="934737"/>
                  <a:ext cx="6233734" cy="6233734"/>
                  <a:chOff x="2979133" y="1200956"/>
                  <a:chExt cx="6233734" cy="6233734"/>
                </a:xfrm>
              </p:grpSpPr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73C15E1-A027-6F4D-B7F2-FBC2C8F92EB8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979133" y="1200956"/>
                    <a:ext cx="6233734" cy="6233734"/>
                    <a:chOff x="3065552" y="185291"/>
                    <a:chExt cx="6233734" cy="6233734"/>
                  </a:xfrm>
                </p:grpSpPr>
                <p:sp>
                  <p:nvSpPr>
                    <p:cNvPr id="53" name="Pie 52">
                      <a:extLst>
                        <a:ext uri="{FF2B5EF4-FFF2-40B4-BE49-F238E27FC236}">
                          <a16:creationId xmlns:a16="http://schemas.microsoft.com/office/drawing/2014/main" id="{3ED78AC9-5B77-1542-A4C8-E356C903148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8953788">
                      <a:off x="3065552" y="185291"/>
                      <a:ext cx="6233734" cy="6233734"/>
                    </a:xfrm>
                    <a:prstGeom prst="pie">
                      <a:avLst/>
                    </a:prstGeom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7B9B6D38-FF91-1C42-ADBF-882753303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5816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70C0">
                        <a:alpha val="61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5" name="Oval 54">
                      <a:extLst>
                        <a:ext uri="{FF2B5EF4-FFF2-40B4-BE49-F238E27FC236}">
                          <a16:creationId xmlns:a16="http://schemas.microsoft.com/office/drawing/2014/main" id="{722E890E-22DB-974C-8A6E-52649A15D7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593" y="2908697"/>
                      <a:ext cx="2135294" cy="2117044"/>
                    </a:xfrm>
                    <a:prstGeom prst="ellipse">
                      <a:avLst/>
                    </a:prstGeom>
                    <a:solidFill>
                      <a:srgbClr val="7030A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6" name="Oval 55">
                      <a:extLst>
                        <a:ext uri="{FF2B5EF4-FFF2-40B4-BE49-F238E27FC236}">
                          <a16:creationId xmlns:a16="http://schemas.microsoft.com/office/drawing/2014/main" id="{0F9EEB93-55D2-D247-BA80-A9BB1B9666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7216" y="3763109"/>
                      <a:ext cx="2135294" cy="2117044"/>
                    </a:xfrm>
                    <a:prstGeom prst="ellipse">
                      <a:avLst/>
                    </a:prstGeom>
                    <a:solidFill>
                      <a:srgbClr val="00B0F0">
                        <a:alpha val="56000"/>
                      </a:srgb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51" name="TextBox 50">
                        <a:extLst>
                          <a:ext uri="{FF2B5EF4-FFF2-40B4-BE49-F238E27FC236}">
                            <a16:creationId xmlns:a16="http://schemas.microsoft.com/office/drawing/2014/main" id="{0B24F9AE-BE69-9C42-A108-1C445BE3F0E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b="0" dirty="0"/>
                      </a:p>
                    </p:txBody>
                  </p:sp>
                </mc:Choice>
                <mc:Fallback xmlns="">
                  <p:sp>
                    <p:nvSpPr>
                      <p:cNvPr id="69" name="TextBox 68">
                        <a:extLst>
                          <a:ext uri="{FF2B5EF4-FFF2-40B4-BE49-F238E27FC236}">
                            <a16:creationId xmlns:a16="http://schemas.microsoft.com/office/drawing/2014/main" id="{2893F2DD-AFA6-134F-9F8D-8F70D4DCE14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645208" y="3305026"/>
                        <a:ext cx="1733695" cy="461665"/>
                      </a:xfrm>
                      <a:prstGeom prst="rect">
                        <a:avLst/>
                      </a:prstGeom>
                      <a:blipFill>
                        <a:blip r:embed="rId4"/>
                        <a:stretch>
                          <a:fillRect b="-1612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52" name="TextBox 51">
                        <a:extLst>
                          <a:ext uri="{FF2B5EF4-FFF2-40B4-BE49-F238E27FC236}">
                            <a16:creationId xmlns:a16="http://schemas.microsoft.com/office/drawing/2014/main" id="{54885865-3AFC-7744-BC1B-A7B6D205E8C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192995" y="2144093"/>
                        <a:ext cx="1129720" cy="105350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𝑆𝑎𝑙𝑡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sz="2400" b="0" i="1" dirty="0">
                          <a:latin typeface="Cambria Math" panose="02040503050406030204" pitchFamily="18" charset="0"/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52" name="TextBox 51">
                        <a:extLst>
                          <a:ext uri="{FF2B5EF4-FFF2-40B4-BE49-F238E27FC236}">
                            <a16:creationId xmlns:a16="http://schemas.microsoft.com/office/drawing/2014/main" id="{54885865-3AFC-7744-BC1B-A7B6D205E8CA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192995" y="2144093"/>
                        <a:ext cx="1129720" cy="1053506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l="-5263" r="-81579" b="-33333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DD0B0875-45EA-074D-BE4A-4759DA9E51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839" r="54057" b="62420"/>
                <a:stretch/>
              </p:blipFill>
              <p:spPr>
                <a:xfrm>
                  <a:off x="5382960" y="5230708"/>
                  <a:ext cx="1262794" cy="1785410"/>
                </a:xfrm>
                <a:prstGeom prst="rect">
                  <a:avLst/>
                </a:prstGeom>
              </p:spPr>
            </p:pic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5926B7-722A-5C44-B1B8-A7E356B5CF4A}"/>
                    </a:ext>
                  </a:extLst>
                </p:cNvPr>
                <p:cNvGrpSpPr/>
                <p:nvPr/>
              </p:nvGrpSpPr>
              <p:grpSpPr>
                <a:xfrm>
                  <a:off x="3997981" y="4071304"/>
                  <a:ext cx="4357405" cy="785317"/>
                  <a:chOff x="3997981" y="4071304"/>
                  <a:chExt cx="4357405" cy="785317"/>
                </a:xfrm>
              </p:grpSpPr>
              <p:sp>
                <p:nvSpPr>
                  <p:cNvPr id="48" name="Bevel 47">
                    <a:extLst>
                      <a:ext uri="{FF2B5EF4-FFF2-40B4-BE49-F238E27FC236}">
                        <a16:creationId xmlns:a16="http://schemas.microsoft.com/office/drawing/2014/main" id="{E0007DCA-D09B-0E48-992F-DD2E8B50A34E}"/>
                      </a:ext>
                    </a:extLst>
                  </p:cNvPr>
                  <p:cNvSpPr/>
                  <p:nvPr/>
                </p:nvSpPr>
                <p:spPr>
                  <a:xfrm>
                    <a:off x="3997981" y="4071304"/>
                    <a:ext cx="1238044" cy="785317"/>
                  </a:xfrm>
                  <a:prstGeom prst="bevel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" name="Bevel 48">
                    <a:extLst>
                      <a:ext uri="{FF2B5EF4-FFF2-40B4-BE49-F238E27FC236}">
                        <a16:creationId xmlns:a16="http://schemas.microsoft.com/office/drawing/2014/main" id="{F2B19C7F-8388-4143-B6E2-0B6CE969CE64}"/>
                      </a:ext>
                    </a:extLst>
                  </p:cNvPr>
                  <p:cNvSpPr/>
                  <p:nvPr/>
                </p:nvSpPr>
                <p:spPr>
                  <a:xfrm>
                    <a:off x="7097488" y="4071304"/>
                    <a:ext cx="1257898" cy="680146"/>
                  </a:xfrm>
                  <a:prstGeom prst="bevel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D817BAE2-46D5-E343-A502-70238C81F770}"/>
                    </a:ext>
                  </a:extLst>
                </p:cNvPr>
                <p:cNvSpPr/>
                <p:nvPr/>
              </p:nvSpPr>
              <p:spPr>
                <a:xfrm>
                  <a:off x="6639245" y="4502111"/>
                  <a:ext cx="1034367" cy="1502870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BC40C809-C2BD-C449-8122-F1D1A5E1DFFB}"/>
                    </a:ext>
                  </a:extLst>
                </p:cNvPr>
                <p:cNvSpPr/>
                <p:nvPr/>
              </p:nvSpPr>
              <p:spPr>
                <a:xfrm>
                  <a:off x="4537275" y="4862553"/>
                  <a:ext cx="868100" cy="1752111"/>
                </a:xfrm>
                <a:custGeom>
                  <a:avLst/>
                  <a:gdLst>
                    <a:gd name="connsiteX0" fmla="*/ 0 w 868101"/>
                    <a:gd name="connsiteY0" fmla="*/ 0 h 2176237"/>
                    <a:gd name="connsiteX1" fmla="*/ 312516 w 868101"/>
                    <a:gd name="connsiteY1" fmla="*/ 150470 h 2176237"/>
                    <a:gd name="connsiteX2" fmla="*/ 439838 w 868101"/>
                    <a:gd name="connsiteY2" fmla="*/ 254643 h 2176237"/>
                    <a:gd name="connsiteX3" fmla="*/ 532435 w 868101"/>
                    <a:gd name="connsiteY3" fmla="*/ 381964 h 2176237"/>
                    <a:gd name="connsiteX4" fmla="*/ 671332 w 868101"/>
                    <a:gd name="connsiteY4" fmla="*/ 648182 h 2176237"/>
                    <a:gd name="connsiteX5" fmla="*/ 694481 w 868101"/>
                    <a:gd name="connsiteY5" fmla="*/ 798653 h 2176237"/>
                    <a:gd name="connsiteX6" fmla="*/ 740780 w 868101"/>
                    <a:gd name="connsiteY6" fmla="*/ 949124 h 2176237"/>
                    <a:gd name="connsiteX7" fmla="*/ 763929 w 868101"/>
                    <a:gd name="connsiteY7" fmla="*/ 1365812 h 2176237"/>
                    <a:gd name="connsiteX8" fmla="*/ 787078 w 868101"/>
                    <a:gd name="connsiteY8" fmla="*/ 1643605 h 2176237"/>
                    <a:gd name="connsiteX9" fmla="*/ 810228 w 868101"/>
                    <a:gd name="connsiteY9" fmla="*/ 1921397 h 2176237"/>
                    <a:gd name="connsiteX10" fmla="*/ 821802 w 868101"/>
                    <a:gd name="connsiteY10" fmla="*/ 2060293 h 2176237"/>
                    <a:gd name="connsiteX11" fmla="*/ 844952 w 868101"/>
                    <a:gd name="connsiteY11" fmla="*/ 2141316 h 2176237"/>
                    <a:gd name="connsiteX12" fmla="*/ 868101 w 868101"/>
                    <a:gd name="connsiteY12" fmla="*/ 2176040 h 2176237"/>
                    <a:gd name="connsiteX13" fmla="*/ 844952 w 868101"/>
                    <a:gd name="connsiteY13" fmla="*/ 2152891 h 21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68101" h="2176237">
                      <a:moveTo>
                        <a:pt x="0" y="0"/>
                      </a:moveTo>
                      <a:cubicBezTo>
                        <a:pt x="119605" y="54015"/>
                        <a:pt x="239210" y="108030"/>
                        <a:pt x="312516" y="150470"/>
                      </a:cubicBezTo>
                      <a:cubicBezTo>
                        <a:pt x="385822" y="192911"/>
                        <a:pt x="403185" y="216061"/>
                        <a:pt x="439838" y="254643"/>
                      </a:cubicBezTo>
                      <a:cubicBezTo>
                        <a:pt x="476491" y="293225"/>
                        <a:pt x="493853" y="316374"/>
                        <a:pt x="532435" y="381964"/>
                      </a:cubicBezTo>
                      <a:cubicBezTo>
                        <a:pt x="571017" y="447554"/>
                        <a:pt x="644324" y="578734"/>
                        <a:pt x="671332" y="648182"/>
                      </a:cubicBezTo>
                      <a:cubicBezTo>
                        <a:pt x="698340" y="717630"/>
                        <a:pt x="682906" y="748496"/>
                        <a:pt x="694481" y="798653"/>
                      </a:cubicBezTo>
                      <a:cubicBezTo>
                        <a:pt x="706056" y="848810"/>
                        <a:pt x="729205" y="854597"/>
                        <a:pt x="740780" y="949124"/>
                      </a:cubicBezTo>
                      <a:cubicBezTo>
                        <a:pt x="752355" y="1043651"/>
                        <a:pt x="756213" y="1250065"/>
                        <a:pt x="763929" y="1365812"/>
                      </a:cubicBezTo>
                      <a:cubicBezTo>
                        <a:pt x="771645" y="1481559"/>
                        <a:pt x="787078" y="1643605"/>
                        <a:pt x="787078" y="1643605"/>
                      </a:cubicBezTo>
                      <a:lnTo>
                        <a:pt x="810228" y="1921397"/>
                      </a:lnTo>
                      <a:cubicBezTo>
                        <a:pt x="816015" y="1990845"/>
                        <a:pt x="816015" y="2023640"/>
                        <a:pt x="821802" y="2060293"/>
                      </a:cubicBezTo>
                      <a:cubicBezTo>
                        <a:pt x="827589" y="2096946"/>
                        <a:pt x="844952" y="2141316"/>
                        <a:pt x="844952" y="2141316"/>
                      </a:cubicBezTo>
                      <a:cubicBezTo>
                        <a:pt x="852669" y="2160607"/>
                        <a:pt x="868101" y="2174111"/>
                        <a:pt x="868101" y="2176040"/>
                      </a:cubicBezTo>
                      <a:cubicBezTo>
                        <a:pt x="868101" y="2177969"/>
                        <a:pt x="856526" y="2165430"/>
                        <a:pt x="844952" y="215289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5" name="Rectangle 44">
                      <a:extLst>
                        <a:ext uri="{FF2B5EF4-FFF2-40B4-BE49-F238E27FC236}">
                          <a16:creationId xmlns:a16="http://schemas.microsoft.com/office/drawing/2014/main" id="{6B738D8A-D0A3-A64E-8BE2-B2E333F84A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2429" y="4113842"/>
                      <a:ext cx="1733694" cy="702338"/>
                    </a:xfrm>
                    <a:prstGeom prst="rect">
                      <a:avLst/>
                    </a:prstGeom>
                  </p:spPr>
                  <p:txBody>
                    <a:bodyPr wrap="square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sz="1400" dirty="0"/>
                    </a:p>
                  </p:txBody>
                </p:sp>
              </mc:Choice>
              <mc:Fallback xmlns="">
                <p:sp>
                  <p:nvSpPr>
                    <p:cNvPr id="45" name="Rectangle 44">
                      <a:extLst>
                        <a:ext uri="{FF2B5EF4-FFF2-40B4-BE49-F238E27FC236}">
                          <a16:creationId xmlns:a16="http://schemas.microsoft.com/office/drawing/2014/main" id="{6B738D8A-D0A3-A64E-8BE2-B2E333F84AE4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732429" y="4113842"/>
                      <a:ext cx="1733694" cy="702338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b="-2272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6" name="Rectangle 45">
                      <a:extLst>
                        <a:ext uri="{FF2B5EF4-FFF2-40B4-BE49-F238E27FC236}">
                          <a16:creationId xmlns:a16="http://schemas.microsoft.com/office/drawing/2014/main" id="{060E11C8-937B-2847-A052-356932E2A3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1122" y="4128347"/>
                      <a:ext cx="1112226" cy="63210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𝐶𝑢</m:t>
                          </m:r>
                        </m:oMath>
                      </a14:m>
                      <a:r>
                        <a:rPr lang="en-US" sz="1200" dirty="0"/>
                        <a:t>(s)</a:t>
                      </a:r>
                    </a:p>
                  </p:txBody>
                </p:sp>
              </mc:Choice>
              <mc:Fallback xmlns="">
                <p:sp>
                  <p:nvSpPr>
                    <p:cNvPr id="46" name="Rectangle 45">
                      <a:extLst>
                        <a:ext uri="{FF2B5EF4-FFF2-40B4-BE49-F238E27FC236}">
                          <a16:creationId xmlns:a16="http://schemas.microsoft.com/office/drawing/2014/main" id="{060E11C8-937B-2847-A052-356932E2A3F2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7191122" y="4128347"/>
                      <a:ext cx="1112226" cy="63210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r="-10811" b="-3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212E560-83F3-914F-BDAF-9876B0E4C00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</m:sup>
                            </m:sSup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3EA94E38-B7F9-6C47-9D2C-83D7A6A6EAAA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924159" y="5210880"/>
                      <a:ext cx="310470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23810" r="-9524" b="-2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A71ADF03-E801-A34E-9704-0848379EA6B3}"/>
                      </a:ext>
                    </a:extLst>
                  </p:cNvPr>
                  <p:cNvSpPr txBox="1"/>
                  <p:nvPr/>
                </p:nvSpPr>
                <p:spPr>
                  <a:xfrm>
                    <a:off x="3587682" y="2534010"/>
                    <a:ext cx="1425115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𝐶𝑢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2+</m:t>
                              </m:r>
                            </m:sup>
                          </m:sSup>
                        </m:oMath>
                      </m:oMathPara>
                    </a14:m>
                    <a:endParaRPr lang="en-US" sz="2400" b="0" dirty="0"/>
                  </a:p>
                </p:txBody>
              </p:sp>
            </mc:Choice>
            <mc:Fallback xmlns=""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702E9732-82C9-C545-900E-FF8815421D2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87682" y="2534010"/>
                    <a:ext cx="1425115" cy="461665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DAEEEC0-AF6F-B849-A6B7-47D94BE07E1C}"/>
              </a:ext>
            </a:extLst>
          </p:cNvPr>
          <p:cNvGrpSpPr>
            <a:grpSpLocks noChangeAspect="1"/>
          </p:cNvGrpSpPr>
          <p:nvPr/>
        </p:nvGrpSpPr>
        <p:grpSpPr>
          <a:xfrm>
            <a:off x="9399770" y="970849"/>
            <a:ext cx="2650918" cy="2475182"/>
            <a:chOff x="235933" y="1529022"/>
            <a:chExt cx="5124192" cy="512419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D12EDDA-E03B-8D4C-9829-239747ACE151}"/>
                </a:ext>
              </a:extLst>
            </p:cNvPr>
            <p:cNvGrpSpPr/>
            <p:nvPr/>
          </p:nvGrpSpPr>
          <p:grpSpPr>
            <a:xfrm>
              <a:off x="1112463" y="3801395"/>
              <a:ext cx="2949013" cy="2595036"/>
              <a:chOff x="1112463" y="3801395"/>
              <a:chExt cx="2949013" cy="2595036"/>
            </a:xfrm>
          </p:grpSpPr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A0D09E0B-D93E-814F-A600-98800693EF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70687" y="3801395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7E2AF6A0-0AD7-AE4D-B248-AA66DF04BF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12463" y="4821631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83" name="Picture 82">
                <a:extLst>
                  <a:ext uri="{FF2B5EF4-FFF2-40B4-BE49-F238E27FC236}">
                    <a16:creationId xmlns:a16="http://schemas.microsoft.com/office/drawing/2014/main" id="{F1D947E6-A98F-0642-8F1A-C6CFE29F1F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83377" y="4784489"/>
                <a:ext cx="2578099" cy="1328945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C81CEF9-C621-9C43-90F1-AB80547DCDF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5933" y="1529022"/>
              <a:ext cx="5124192" cy="5124192"/>
              <a:chOff x="2979133" y="934737"/>
              <a:chExt cx="6233734" cy="62337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B5A81B05-818C-6742-A77C-AE31014D88C3}"/>
                  </a:ext>
                </a:extLst>
              </p:cNvPr>
              <p:cNvGrpSpPr/>
              <p:nvPr/>
            </p:nvGrpSpPr>
            <p:grpSpPr>
              <a:xfrm>
                <a:off x="2979133" y="934737"/>
                <a:ext cx="6233734" cy="6233734"/>
                <a:chOff x="2979133" y="1200956"/>
                <a:chExt cx="6233734" cy="6233734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97064B91-83C7-A944-B9C1-B9386537EDD1}"/>
                    </a:ext>
                  </a:extLst>
                </p:cNvPr>
                <p:cNvGrpSpPr/>
                <p:nvPr/>
              </p:nvGrpSpPr>
              <p:grpSpPr>
                <a:xfrm rot="10800000">
                  <a:off x="2979133" y="1200956"/>
                  <a:ext cx="6233734" cy="6233734"/>
                  <a:chOff x="3065552" y="185291"/>
                  <a:chExt cx="6233734" cy="6233734"/>
                </a:xfrm>
              </p:grpSpPr>
              <p:sp>
                <p:nvSpPr>
                  <p:cNvPr id="77" name="Pie 76">
                    <a:extLst>
                      <a:ext uri="{FF2B5EF4-FFF2-40B4-BE49-F238E27FC236}">
                        <a16:creationId xmlns:a16="http://schemas.microsoft.com/office/drawing/2014/main" id="{AAFCEF90-D837-3442-B9D4-2A6C5AB34D5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18953788">
                    <a:off x="3065552" y="185291"/>
                    <a:ext cx="6233734" cy="6233734"/>
                  </a:xfrm>
                  <a:prstGeom prst="pie">
                    <a:avLst/>
                  </a:prstGeom>
                  <a:pattFill prst="pct5">
                    <a:fgClr>
                      <a:schemeClr val="accent1"/>
                    </a:fgClr>
                    <a:bgClr>
                      <a:schemeClr val="bg1"/>
                    </a:bgClr>
                  </a:patt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Oval 77">
                    <a:extLst>
                      <a:ext uri="{FF2B5EF4-FFF2-40B4-BE49-F238E27FC236}">
                        <a16:creationId xmlns:a16="http://schemas.microsoft.com/office/drawing/2014/main" id="{2D161569-D37E-6B44-A0E4-7D189866DC2B}"/>
                      </a:ext>
                    </a:extLst>
                  </p:cNvPr>
                  <p:cNvSpPr/>
                  <p:nvPr/>
                </p:nvSpPr>
                <p:spPr>
                  <a:xfrm>
                    <a:off x="6745816" y="2908697"/>
                    <a:ext cx="2135294" cy="2117044"/>
                  </a:xfrm>
                  <a:prstGeom prst="ellipse">
                    <a:avLst/>
                  </a:prstGeom>
                  <a:solidFill>
                    <a:srgbClr val="0070C0">
                      <a:alpha val="61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9" name="Oval 78">
                    <a:extLst>
                      <a:ext uri="{FF2B5EF4-FFF2-40B4-BE49-F238E27FC236}">
                        <a16:creationId xmlns:a16="http://schemas.microsoft.com/office/drawing/2014/main" id="{F6A52ABE-A6FF-3942-8F07-0A58E570904F}"/>
                      </a:ext>
                    </a:extLst>
                  </p:cNvPr>
                  <p:cNvSpPr/>
                  <p:nvPr/>
                </p:nvSpPr>
                <p:spPr>
                  <a:xfrm>
                    <a:off x="3418593" y="2908697"/>
                    <a:ext cx="2135294" cy="2117044"/>
                  </a:xfrm>
                  <a:prstGeom prst="ellipse">
                    <a:avLst/>
                  </a:prstGeom>
                  <a:solidFill>
                    <a:srgbClr val="7030A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0" name="Oval 79">
                    <a:extLst>
                      <a:ext uri="{FF2B5EF4-FFF2-40B4-BE49-F238E27FC236}">
                        <a16:creationId xmlns:a16="http://schemas.microsoft.com/office/drawing/2014/main" id="{4E6F5B3F-2BF3-F240-ACD8-AFC6AA06754D}"/>
                      </a:ext>
                    </a:extLst>
                  </p:cNvPr>
                  <p:cNvSpPr/>
                  <p:nvPr/>
                </p:nvSpPr>
                <p:spPr>
                  <a:xfrm>
                    <a:off x="5107216" y="3763109"/>
                    <a:ext cx="2135294" cy="2117044"/>
                  </a:xfrm>
                  <a:prstGeom prst="ellipse">
                    <a:avLst/>
                  </a:prstGeom>
                  <a:solidFill>
                    <a:srgbClr val="00B0F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5" name="TextBox 74">
                      <a:extLst>
                        <a:ext uri="{FF2B5EF4-FFF2-40B4-BE49-F238E27FC236}">
                          <a16:creationId xmlns:a16="http://schemas.microsoft.com/office/drawing/2014/main" id="{6A0D066E-BF49-E54A-8B03-F3383CF5AA9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45208" y="3305026"/>
                      <a:ext cx="1733695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b="0" dirty="0"/>
                    </a:p>
                  </p:txBody>
                </p:sp>
              </mc:Choice>
              <mc:Fallback xmlns="">
                <p:sp>
                  <p:nvSpPr>
                    <p:cNvPr id="69" name="TextBox 68">
                      <a:extLst>
                        <a:ext uri="{FF2B5EF4-FFF2-40B4-BE49-F238E27FC236}">
                          <a16:creationId xmlns:a16="http://schemas.microsoft.com/office/drawing/2014/main" id="{2893F2DD-AFA6-134F-9F8D-8F70D4DCE14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5208" y="3305026"/>
                      <a:ext cx="1733695" cy="461665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b="-1612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6" name="TextBox 75">
                      <a:extLst>
                        <a:ext uri="{FF2B5EF4-FFF2-40B4-BE49-F238E27FC236}">
                          <a16:creationId xmlns:a16="http://schemas.microsoft.com/office/drawing/2014/main" id="{D8C8DEA6-3C24-F347-9B91-13A883AE9F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197814" y="2115218"/>
                      <a:ext cx="1129719" cy="105350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𝑆𝑎𝑙𝑡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b="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76" name="TextBox 75">
                      <a:extLst>
                        <a:ext uri="{FF2B5EF4-FFF2-40B4-BE49-F238E27FC236}">
                          <a16:creationId xmlns:a16="http://schemas.microsoft.com/office/drawing/2014/main" id="{D8C8DEA6-3C24-F347-9B91-13A883AE9FC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97814" y="2115218"/>
                      <a:ext cx="1129719" cy="1053507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 l="-2564" r="-76923" b="-3333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65" name="Picture 64">
                <a:extLst>
                  <a:ext uri="{FF2B5EF4-FFF2-40B4-BE49-F238E27FC236}">
                    <a16:creationId xmlns:a16="http://schemas.microsoft.com/office/drawing/2014/main" id="{2988655D-3D02-FC4E-9889-51481B188F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3839" r="54057" b="62420"/>
              <a:stretch/>
            </p:blipFill>
            <p:spPr>
              <a:xfrm>
                <a:off x="5382960" y="5230708"/>
                <a:ext cx="1262794" cy="1785410"/>
              </a:xfrm>
              <a:prstGeom prst="rect">
                <a:avLst/>
              </a:prstGeom>
            </p:spPr>
          </p:pic>
          <p:sp>
            <p:nvSpPr>
              <p:cNvPr id="72" name="Bevel 71">
                <a:extLst>
                  <a:ext uri="{FF2B5EF4-FFF2-40B4-BE49-F238E27FC236}">
                    <a16:creationId xmlns:a16="http://schemas.microsoft.com/office/drawing/2014/main" id="{0FEC19E0-668D-4343-8FE5-3997C815CE0C}"/>
                  </a:ext>
                </a:extLst>
              </p:cNvPr>
              <p:cNvSpPr/>
              <p:nvPr/>
            </p:nvSpPr>
            <p:spPr>
              <a:xfrm>
                <a:off x="3997981" y="4071304"/>
                <a:ext cx="1238045" cy="785317"/>
              </a:xfrm>
              <a:prstGeom prst="bevel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50B797A-D168-6E48-8B42-9EE13FB20639}"/>
                  </a:ext>
                </a:extLst>
              </p:cNvPr>
              <p:cNvSpPr/>
              <p:nvPr/>
            </p:nvSpPr>
            <p:spPr>
              <a:xfrm>
                <a:off x="6639245" y="4502111"/>
                <a:ext cx="1034367" cy="1502870"/>
              </a:xfrm>
              <a:custGeom>
                <a:avLst/>
                <a:gdLst>
                  <a:gd name="connsiteX0" fmla="*/ 839244 w 839244"/>
                  <a:gd name="connsiteY0" fmla="*/ 0 h 830937"/>
                  <a:gd name="connsiteX1" fmla="*/ 701457 w 839244"/>
                  <a:gd name="connsiteY1" fmla="*/ 137786 h 830937"/>
                  <a:gd name="connsiteX2" fmla="*/ 626301 w 839244"/>
                  <a:gd name="connsiteY2" fmla="*/ 212942 h 830937"/>
                  <a:gd name="connsiteX3" fmla="*/ 526093 w 839244"/>
                  <a:gd name="connsiteY3" fmla="*/ 388307 h 830937"/>
                  <a:gd name="connsiteX4" fmla="*/ 475989 w 839244"/>
                  <a:gd name="connsiteY4" fmla="*/ 613775 h 830937"/>
                  <a:gd name="connsiteX5" fmla="*/ 438411 w 839244"/>
                  <a:gd name="connsiteY5" fmla="*/ 776613 h 830937"/>
                  <a:gd name="connsiteX6" fmla="*/ 350728 w 839244"/>
                  <a:gd name="connsiteY6" fmla="*/ 826717 h 830937"/>
                  <a:gd name="connsiteX7" fmla="*/ 187890 w 839244"/>
                  <a:gd name="connsiteY7" fmla="*/ 826717 h 830937"/>
                  <a:gd name="connsiteX8" fmla="*/ 37578 w 839244"/>
                  <a:gd name="connsiteY8" fmla="*/ 814191 h 830937"/>
                  <a:gd name="connsiteX9" fmla="*/ 0 w 839244"/>
                  <a:gd name="connsiteY9" fmla="*/ 814191 h 830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9244" h="830937">
                    <a:moveTo>
                      <a:pt x="839244" y="0"/>
                    </a:moveTo>
                    <a:lnTo>
                      <a:pt x="701457" y="137786"/>
                    </a:lnTo>
                    <a:cubicBezTo>
                      <a:pt x="665966" y="173276"/>
                      <a:pt x="655528" y="171189"/>
                      <a:pt x="626301" y="212942"/>
                    </a:cubicBezTo>
                    <a:cubicBezTo>
                      <a:pt x="597074" y="254695"/>
                      <a:pt x="551145" y="321502"/>
                      <a:pt x="526093" y="388307"/>
                    </a:cubicBezTo>
                    <a:cubicBezTo>
                      <a:pt x="501041" y="455112"/>
                      <a:pt x="490603" y="549057"/>
                      <a:pt x="475989" y="613775"/>
                    </a:cubicBezTo>
                    <a:cubicBezTo>
                      <a:pt x="461375" y="678493"/>
                      <a:pt x="459288" y="741123"/>
                      <a:pt x="438411" y="776613"/>
                    </a:cubicBezTo>
                    <a:cubicBezTo>
                      <a:pt x="417534" y="812103"/>
                      <a:pt x="392482" y="818366"/>
                      <a:pt x="350728" y="826717"/>
                    </a:cubicBezTo>
                    <a:cubicBezTo>
                      <a:pt x="308974" y="835068"/>
                      <a:pt x="240082" y="828805"/>
                      <a:pt x="187890" y="826717"/>
                    </a:cubicBezTo>
                    <a:cubicBezTo>
                      <a:pt x="135698" y="824629"/>
                      <a:pt x="68893" y="816279"/>
                      <a:pt x="37578" y="814191"/>
                    </a:cubicBezTo>
                    <a:cubicBezTo>
                      <a:pt x="6263" y="812103"/>
                      <a:pt x="3131" y="813147"/>
                      <a:pt x="0" y="814191"/>
                    </a:cubicBez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563B38E3-5837-3B42-9DBE-95E44739DA66}"/>
                  </a:ext>
                </a:extLst>
              </p:cNvPr>
              <p:cNvSpPr/>
              <p:nvPr/>
            </p:nvSpPr>
            <p:spPr>
              <a:xfrm>
                <a:off x="4537275" y="4862553"/>
                <a:ext cx="868100" cy="1752111"/>
              </a:xfrm>
              <a:custGeom>
                <a:avLst/>
                <a:gdLst>
                  <a:gd name="connsiteX0" fmla="*/ 0 w 868101"/>
                  <a:gd name="connsiteY0" fmla="*/ 0 h 2176237"/>
                  <a:gd name="connsiteX1" fmla="*/ 312516 w 868101"/>
                  <a:gd name="connsiteY1" fmla="*/ 150470 h 2176237"/>
                  <a:gd name="connsiteX2" fmla="*/ 439838 w 868101"/>
                  <a:gd name="connsiteY2" fmla="*/ 254643 h 2176237"/>
                  <a:gd name="connsiteX3" fmla="*/ 532435 w 868101"/>
                  <a:gd name="connsiteY3" fmla="*/ 381964 h 2176237"/>
                  <a:gd name="connsiteX4" fmla="*/ 671332 w 868101"/>
                  <a:gd name="connsiteY4" fmla="*/ 648182 h 2176237"/>
                  <a:gd name="connsiteX5" fmla="*/ 694481 w 868101"/>
                  <a:gd name="connsiteY5" fmla="*/ 798653 h 2176237"/>
                  <a:gd name="connsiteX6" fmla="*/ 740780 w 868101"/>
                  <a:gd name="connsiteY6" fmla="*/ 949124 h 2176237"/>
                  <a:gd name="connsiteX7" fmla="*/ 763929 w 868101"/>
                  <a:gd name="connsiteY7" fmla="*/ 1365812 h 2176237"/>
                  <a:gd name="connsiteX8" fmla="*/ 787078 w 868101"/>
                  <a:gd name="connsiteY8" fmla="*/ 1643605 h 2176237"/>
                  <a:gd name="connsiteX9" fmla="*/ 810228 w 868101"/>
                  <a:gd name="connsiteY9" fmla="*/ 1921397 h 2176237"/>
                  <a:gd name="connsiteX10" fmla="*/ 821802 w 868101"/>
                  <a:gd name="connsiteY10" fmla="*/ 2060293 h 2176237"/>
                  <a:gd name="connsiteX11" fmla="*/ 844952 w 868101"/>
                  <a:gd name="connsiteY11" fmla="*/ 2141316 h 2176237"/>
                  <a:gd name="connsiteX12" fmla="*/ 868101 w 868101"/>
                  <a:gd name="connsiteY12" fmla="*/ 2176040 h 2176237"/>
                  <a:gd name="connsiteX13" fmla="*/ 844952 w 868101"/>
                  <a:gd name="connsiteY13" fmla="*/ 2152891 h 217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8101" h="2176237">
                    <a:moveTo>
                      <a:pt x="0" y="0"/>
                    </a:moveTo>
                    <a:cubicBezTo>
                      <a:pt x="119605" y="54015"/>
                      <a:pt x="239210" y="108030"/>
                      <a:pt x="312516" y="150470"/>
                    </a:cubicBezTo>
                    <a:cubicBezTo>
                      <a:pt x="385822" y="192911"/>
                      <a:pt x="403185" y="216061"/>
                      <a:pt x="439838" y="254643"/>
                    </a:cubicBezTo>
                    <a:cubicBezTo>
                      <a:pt x="476491" y="293225"/>
                      <a:pt x="493853" y="316374"/>
                      <a:pt x="532435" y="381964"/>
                    </a:cubicBezTo>
                    <a:cubicBezTo>
                      <a:pt x="571017" y="447554"/>
                      <a:pt x="644324" y="578734"/>
                      <a:pt x="671332" y="648182"/>
                    </a:cubicBezTo>
                    <a:cubicBezTo>
                      <a:pt x="698340" y="717630"/>
                      <a:pt x="682906" y="748496"/>
                      <a:pt x="694481" y="798653"/>
                    </a:cubicBezTo>
                    <a:cubicBezTo>
                      <a:pt x="706056" y="848810"/>
                      <a:pt x="729205" y="854597"/>
                      <a:pt x="740780" y="949124"/>
                    </a:cubicBezTo>
                    <a:cubicBezTo>
                      <a:pt x="752355" y="1043651"/>
                      <a:pt x="756213" y="1250065"/>
                      <a:pt x="763929" y="1365812"/>
                    </a:cubicBezTo>
                    <a:cubicBezTo>
                      <a:pt x="771645" y="1481559"/>
                      <a:pt x="787078" y="1643605"/>
                      <a:pt x="787078" y="1643605"/>
                    </a:cubicBezTo>
                    <a:lnTo>
                      <a:pt x="810228" y="1921397"/>
                    </a:lnTo>
                    <a:cubicBezTo>
                      <a:pt x="816015" y="1990845"/>
                      <a:pt x="816015" y="2023640"/>
                      <a:pt x="821802" y="2060293"/>
                    </a:cubicBezTo>
                    <a:cubicBezTo>
                      <a:pt x="827589" y="2096946"/>
                      <a:pt x="844952" y="2141316"/>
                      <a:pt x="844952" y="2141316"/>
                    </a:cubicBezTo>
                    <a:cubicBezTo>
                      <a:pt x="852669" y="2160607"/>
                      <a:pt x="868101" y="2174111"/>
                      <a:pt x="868101" y="2176040"/>
                    </a:cubicBezTo>
                    <a:cubicBezTo>
                      <a:pt x="868101" y="2177969"/>
                      <a:pt x="856526" y="2165430"/>
                      <a:pt x="844952" y="2152891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9" name="Rectangle 68">
                    <a:extLst>
                      <a:ext uri="{FF2B5EF4-FFF2-40B4-BE49-F238E27FC236}">
                        <a16:creationId xmlns:a16="http://schemas.microsoft.com/office/drawing/2014/main" id="{8B4006BF-C60C-BB43-84F8-A98E9D82C3C2}"/>
                      </a:ext>
                    </a:extLst>
                  </p:cNvPr>
                  <p:cNvSpPr/>
                  <p:nvPr/>
                </p:nvSpPr>
                <p:spPr>
                  <a:xfrm>
                    <a:off x="3732429" y="4113842"/>
                    <a:ext cx="1733694" cy="70233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sz="1400" dirty="0"/>
                  </a:p>
                </p:txBody>
              </p:sp>
            </mc:Choice>
            <mc:Fallback xmlns="">
              <p:sp>
                <p:nvSpPr>
                  <p:cNvPr id="69" name="Rectangle 68">
                    <a:extLst>
                      <a:ext uri="{FF2B5EF4-FFF2-40B4-BE49-F238E27FC236}">
                        <a16:creationId xmlns:a16="http://schemas.microsoft.com/office/drawing/2014/main" id="{8B4006BF-C60C-BB43-84F8-A98E9D82C3C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32429" y="4113842"/>
                    <a:ext cx="1733694" cy="702338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 b="-2173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1" name="TextBox 70">
                    <a:extLst>
                      <a:ext uri="{FF2B5EF4-FFF2-40B4-BE49-F238E27FC236}">
                        <a16:creationId xmlns:a16="http://schemas.microsoft.com/office/drawing/2014/main" id="{875FC647-D055-CC45-88E6-2ABFFB18F642}"/>
                      </a:ext>
                    </a:extLst>
                  </p:cNvPr>
                  <p:cNvSpPr txBox="1"/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3EA94E38-B7F9-6C47-9D2C-83D7A6A6EAA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23810" r="-9524" b="-2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AE8E3F5-3996-C04E-8F6C-97DE26D81419}"/>
              </a:ext>
            </a:extLst>
          </p:cNvPr>
          <p:cNvGrpSpPr>
            <a:grpSpLocks noChangeAspect="1"/>
          </p:cNvGrpSpPr>
          <p:nvPr/>
        </p:nvGrpSpPr>
        <p:grpSpPr>
          <a:xfrm>
            <a:off x="6566437" y="2786263"/>
            <a:ext cx="2586152" cy="2414709"/>
            <a:chOff x="235933" y="1529022"/>
            <a:chExt cx="5124192" cy="512419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30CB907-43AB-6141-9B12-A5983B214B9F}"/>
                </a:ext>
              </a:extLst>
            </p:cNvPr>
            <p:cNvGrpSpPr/>
            <p:nvPr/>
          </p:nvGrpSpPr>
          <p:grpSpPr>
            <a:xfrm>
              <a:off x="1112463" y="3801395"/>
              <a:ext cx="2949013" cy="2595036"/>
              <a:chOff x="1112463" y="3801395"/>
              <a:chExt cx="2949013" cy="2595036"/>
            </a:xfrm>
          </p:grpSpPr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A9A35274-0074-8A40-A535-60C2A17E7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70687" y="3801395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107" name="Picture 106">
                <a:extLst>
                  <a:ext uri="{FF2B5EF4-FFF2-40B4-BE49-F238E27FC236}">
                    <a16:creationId xmlns:a16="http://schemas.microsoft.com/office/drawing/2014/main" id="{FEA4CE35-DC29-FC43-89E9-9413B73BBE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12463" y="4821631"/>
                <a:ext cx="2578100" cy="1574800"/>
              </a:xfrm>
              <a:prstGeom prst="rect">
                <a:avLst/>
              </a:prstGeom>
            </p:spPr>
          </p:pic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50789A77-8980-A84C-AE59-1D225176EC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83377" y="4784489"/>
                <a:ext cx="2578099" cy="1328945"/>
              </a:xfrm>
              <a:prstGeom prst="rect">
                <a:avLst/>
              </a:prstGeom>
            </p:spPr>
          </p:pic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699DD35-9A3C-E54F-9BCD-0EA973899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5933" y="1529022"/>
              <a:ext cx="5124192" cy="5124192"/>
              <a:chOff x="2979133" y="934737"/>
              <a:chExt cx="6233734" cy="6233734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1695841-609C-C341-90C0-EA26014A2B0D}"/>
                  </a:ext>
                </a:extLst>
              </p:cNvPr>
              <p:cNvGrpSpPr/>
              <p:nvPr/>
            </p:nvGrpSpPr>
            <p:grpSpPr>
              <a:xfrm>
                <a:off x="2979133" y="934737"/>
                <a:ext cx="6233734" cy="6233734"/>
                <a:chOff x="2979133" y="1200956"/>
                <a:chExt cx="6233734" cy="6233734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9B0DF5DB-BC1D-FB40-85F4-9B9C711F58C1}"/>
                    </a:ext>
                  </a:extLst>
                </p:cNvPr>
                <p:cNvGrpSpPr/>
                <p:nvPr/>
              </p:nvGrpSpPr>
              <p:grpSpPr>
                <a:xfrm rot="10800000">
                  <a:off x="2979133" y="1200956"/>
                  <a:ext cx="6233734" cy="6233734"/>
                  <a:chOff x="3065552" y="185291"/>
                  <a:chExt cx="6233734" cy="6233734"/>
                </a:xfrm>
              </p:grpSpPr>
              <p:sp>
                <p:nvSpPr>
                  <p:cNvPr id="102" name="Pie 101">
                    <a:extLst>
                      <a:ext uri="{FF2B5EF4-FFF2-40B4-BE49-F238E27FC236}">
                        <a16:creationId xmlns:a16="http://schemas.microsoft.com/office/drawing/2014/main" id="{977846B4-798B-BA44-B77E-EC4EAAECA61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18953788">
                    <a:off x="3065552" y="185291"/>
                    <a:ext cx="6233734" cy="6233734"/>
                  </a:xfrm>
                  <a:prstGeom prst="pie">
                    <a:avLst/>
                  </a:prstGeom>
                  <a:pattFill prst="pct5">
                    <a:fgClr>
                      <a:schemeClr val="accent1"/>
                    </a:fgClr>
                    <a:bgClr>
                      <a:schemeClr val="bg1"/>
                    </a:bgClr>
                  </a:patt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0000D8EC-67F9-AE44-852D-21F84F61242D}"/>
                      </a:ext>
                    </a:extLst>
                  </p:cNvPr>
                  <p:cNvSpPr/>
                  <p:nvPr/>
                </p:nvSpPr>
                <p:spPr>
                  <a:xfrm>
                    <a:off x="6745816" y="2908697"/>
                    <a:ext cx="2135294" cy="2117044"/>
                  </a:xfrm>
                  <a:prstGeom prst="ellipse">
                    <a:avLst/>
                  </a:prstGeom>
                  <a:solidFill>
                    <a:srgbClr val="0070C0">
                      <a:alpha val="61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4" name="Oval 103">
                    <a:extLst>
                      <a:ext uri="{FF2B5EF4-FFF2-40B4-BE49-F238E27FC236}">
                        <a16:creationId xmlns:a16="http://schemas.microsoft.com/office/drawing/2014/main" id="{766D4339-E3AB-0546-A215-0C9DDD9B9E03}"/>
                      </a:ext>
                    </a:extLst>
                  </p:cNvPr>
                  <p:cNvSpPr/>
                  <p:nvPr/>
                </p:nvSpPr>
                <p:spPr>
                  <a:xfrm>
                    <a:off x="3418593" y="2908697"/>
                    <a:ext cx="2135294" cy="2117044"/>
                  </a:xfrm>
                  <a:prstGeom prst="ellipse">
                    <a:avLst/>
                  </a:prstGeom>
                  <a:solidFill>
                    <a:srgbClr val="7030A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94378799-84A1-0E44-B630-538CFCF40798}"/>
                      </a:ext>
                    </a:extLst>
                  </p:cNvPr>
                  <p:cNvSpPr/>
                  <p:nvPr/>
                </p:nvSpPr>
                <p:spPr>
                  <a:xfrm>
                    <a:off x="5107216" y="3763109"/>
                    <a:ext cx="2135294" cy="2117044"/>
                  </a:xfrm>
                  <a:prstGeom prst="ellipse">
                    <a:avLst/>
                  </a:prstGeom>
                  <a:solidFill>
                    <a:srgbClr val="00B0F0">
                      <a:alpha val="56000"/>
                    </a:srgb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0" name="TextBox 99">
                      <a:extLst>
                        <a:ext uri="{FF2B5EF4-FFF2-40B4-BE49-F238E27FC236}">
                          <a16:creationId xmlns:a16="http://schemas.microsoft.com/office/drawing/2014/main" id="{888861CB-0A08-F447-A68C-1B99076ECCC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45207" y="3305027"/>
                      <a:ext cx="1733694" cy="105350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400" b="0" dirty="0"/>
                    </a:p>
                  </p:txBody>
                </p:sp>
              </mc:Choice>
              <mc:Fallback xmlns="">
                <p:sp>
                  <p:nvSpPr>
                    <p:cNvPr id="100" name="TextBox 99">
                      <a:extLst>
                        <a:ext uri="{FF2B5EF4-FFF2-40B4-BE49-F238E27FC236}">
                          <a16:creationId xmlns:a16="http://schemas.microsoft.com/office/drawing/2014/main" id="{888861CB-0A08-F447-A68C-1B99076ECCCC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45207" y="3305027"/>
                      <a:ext cx="1733694" cy="1053506"/>
                    </a:xfrm>
                    <a:prstGeom prst="rect">
                      <a:avLst/>
                    </a:prstGeom>
                    <a:blipFill>
                      <a:blip r:embed="rId13"/>
                      <a:stretch>
                        <a:fillRect b="-9091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TextBox 100">
                      <a:extLst>
                        <a:ext uri="{FF2B5EF4-FFF2-40B4-BE49-F238E27FC236}">
                          <a16:creationId xmlns:a16="http://schemas.microsoft.com/office/drawing/2014/main" id="{8F3E9DED-1D79-2B47-A42F-8D317D997E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190821" y="2112970"/>
                      <a:ext cx="1129720" cy="105350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𝑆𝑎𝑙𝑡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sz="2400" b="0" i="1" dirty="0">
                        <a:latin typeface="Cambria Math" panose="02040503050406030204" pitchFamily="18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01" name="TextBox 100">
                      <a:extLst>
                        <a:ext uri="{FF2B5EF4-FFF2-40B4-BE49-F238E27FC236}">
                          <a16:creationId xmlns:a16="http://schemas.microsoft.com/office/drawing/2014/main" id="{8F3E9DED-1D79-2B47-A42F-8D317D997E9C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90821" y="2112970"/>
                      <a:ext cx="1129720" cy="1053507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 l="-5263" r="-81579" b="-3333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pic>
            <p:nvPicPr>
              <p:cNvPr id="90" name="Picture 89">
                <a:extLst>
                  <a:ext uri="{FF2B5EF4-FFF2-40B4-BE49-F238E27FC236}">
                    <a16:creationId xmlns:a16="http://schemas.microsoft.com/office/drawing/2014/main" id="{E91EA08B-E367-F24C-A515-1501A5B5C5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3839" r="54057" b="62420"/>
              <a:stretch/>
            </p:blipFill>
            <p:spPr>
              <a:xfrm>
                <a:off x="5382960" y="5230708"/>
                <a:ext cx="1262794" cy="1785410"/>
              </a:xfrm>
              <a:prstGeom prst="rect">
                <a:avLst/>
              </a:prstGeom>
            </p:spPr>
          </p:pic>
          <p:sp>
            <p:nvSpPr>
              <p:cNvPr id="97" name="Bevel 96">
                <a:extLst>
                  <a:ext uri="{FF2B5EF4-FFF2-40B4-BE49-F238E27FC236}">
                    <a16:creationId xmlns:a16="http://schemas.microsoft.com/office/drawing/2014/main" id="{93478A36-DF31-E640-B546-11A6D3492D1A}"/>
                  </a:ext>
                </a:extLst>
              </p:cNvPr>
              <p:cNvSpPr/>
              <p:nvPr/>
            </p:nvSpPr>
            <p:spPr>
              <a:xfrm>
                <a:off x="3997982" y="4071304"/>
                <a:ext cx="1238044" cy="785318"/>
              </a:xfrm>
              <a:prstGeom prst="bevel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A696BCE6-052B-F54A-894B-1A95729A64BE}"/>
                  </a:ext>
                </a:extLst>
              </p:cNvPr>
              <p:cNvSpPr/>
              <p:nvPr/>
            </p:nvSpPr>
            <p:spPr>
              <a:xfrm>
                <a:off x="6639245" y="4502111"/>
                <a:ext cx="1034367" cy="1502870"/>
              </a:xfrm>
              <a:custGeom>
                <a:avLst/>
                <a:gdLst>
                  <a:gd name="connsiteX0" fmla="*/ 839244 w 839244"/>
                  <a:gd name="connsiteY0" fmla="*/ 0 h 830937"/>
                  <a:gd name="connsiteX1" fmla="*/ 701457 w 839244"/>
                  <a:gd name="connsiteY1" fmla="*/ 137786 h 830937"/>
                  <a:gd name="connsiteX2" fmla="*/ 626301 w 839244"/>
                  <a:gd name="connsiteY2" fmla="*/ 212942 h 830937"/>
                  <a:gd name="connsiteX3" fmla="*/ 526093 w 839244"/>
                  <a:gd name="connsiteY3" fmla="*/ 388307 h 830937"/>
                  <a:gd name="connsiteX4" fmla="*/ 475989 w 839244"/>
                  <a:gd name="connsiteY4" fmla="*/ 613775 h 830937"/>
                  <a:gd name="connsiteX5" fmla="*/ 438411 w 839244"/>
                  <a:gd name="connsiteY5" fmla="*/ 776613 h 830937"/>
                  <a:gd name="connsiteX6" fmla="*/ 350728 w 839244"/>
                  <a:gd name="connsiteY6" fmla="*/ 826717 h 830937"/>
                  <a:gd name="connsiteX7" fmla="*/ 187890 w 839244"/>
                  <a:gd name="connsiteY7" fmla="*/ 826717 h 830937"/>
                  <a:gd name="connsiteX8" fmla="*/ 37578 w 839244"/>
                  <a:gd name="connsiteY8" fmla="*/ 814191 h 830937"/>
                  <a:gd name="connsiteX9" fmla="*/ 0 w 839244"/>
                  <a:gd name="connsiteY9" fmla="*/ 814191 h 830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9244" h="830937">
                    <a:moveTo>
                      <a:pt x="839244" y="0"/>
                    </a:moveTo>
                    <a:lnTo>
                      <a:pt x="701457" y="137786"/>
                    </a:lnTo>
                    <a:cubicBezTo>
                      <a:pt x="665966" y="173276"/>
                      <a:pt x="655528" y="171189"/>
                      <a:pt x="626301" y="212942"/>
                    </a:cubicBezTo>
                    <a:cubicBezTo>
                      <a:pt x="597074" y="254695"/>
                      <a:pt x="551145" y="321502"/>
                      <a:pt x="526093" y="388307"/>
                    </a:cubicBezTo>
                    <a:cubicBezTo>
                      <a:pt x="501041" y="455112"/>
                      <a:pt x="490603" y="549057"/>
                      <a:pt x="475989" y="613775"/>
                    </a:cubicBezTo>
                    <a:cubicBezTo>
                      <a:pt x="461375" y="678493"/>
                      <a:pt x="459288" y="741123"/>
                      <a:pt x="438411" y="776613"/>
                    </a:cubicBezTo>
                    <a:cubicBezTo>
                      <a:pt x="417534" y="812103"/>
                      <a:pt x="392482" y="818366"/>
                      <a:pt x="350728" y="826717"/>
                    </a:cubicBezTo>
                    <a:cubicBezTo>
                      <a:pt x="308974" y="835068"/>
                      <a:pt x="240082" y="828805"/>
                      <a:pt x="187890" y="826717"/>
                    </a:cubicBezTo>
                    <a:cubicBezTo>
                      <a:pt x="135698" y="824629"/>
                      <a:pt x="68893" y="816279"/>
                      <a:pt x="37578" y="814191"/>
                    </a:cubicBezTo>
                    <a:cubicBezTo>
                      <a:pt x="6263" y="812103"/>
                      <a:pt x="3131" y="813147"/>
                      <a:pt x="0" y="814191"/>
                    </a:cubicBez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C765C4A6-0A5F-554B-95F0-5080950A7CC9}"/>
                  </a:ext>
                </a:extLst>
              </p:cNvPr>
              <p:cNvSpPr/>
              <p:nvPr/>
            </p:nvSpPr>
            <p:spPr>
              <a:xfrm>
                <a:off x="4537275" y="4862553"/>
                <a:ext cx="868100" cy="1752111"/>
              </a:xfrm>
              <a:custGeom>
                <a:avLst/>
                <a:gdLst>
                  <a:gd name="connsiteX0" fmla="*/ 0 w 868101"/>
                  <a:gd name="connsiteY0" fmla="*/ 0 h 2176237"/>
                  <a:gd name="connsiteX1" fmla="*/ 312516 w 868101"/>
                  <a:gd name="connsiteY1" fmla="*/ 150470 h 2176237"/>
                  <a:gd name="connsiteX2" fmla="*/ 439838 w 868101"/>
                  <a:gd name="connsiteY2" fmla="*/ 254643 h 2176237"/>
                  <a:gd name="connsiteX3" fmla="*/ 532435 w 868101"/>
                  <a:gd name="connsiteY3" fmla="*/ 381964 h 2176237"/>
                  <a:gd name="connsiteX4" fmla="*/ 671332 w 868101"/>
                  <a:gd name="connsiteY4" fmla="*/ 648182 h 2176237"/>
                  <a:gd name="connsiteX5" fmla="*/ 694481 w 868101"/>
                  <a:gd name="connsiteY5" fmla="*/ 798653 h 2176237"/>
                  <a:gd name="connsiteX6" fmla="*/ 740780 w 868101"/>
                  <a:gd name="connsiteY6" fmla="*/ 949124 h 2176237"/>
                  <a:gd name="connsiteX7" fmla="*/ 763929 w 868101"/>
                  <a:gd name="connsiteY7" fmla="*/ 1365812 h 2176237"/>
                  <a:gd name="connsiteX8" fmla="*/ 787078 w 868101"/>
                  <a:gd name="connsiteY8" fmla="*/ 1643605 h 2176237"/>
                  <a:gd name="connsiteX9" fmla="*/ 810228 w 868101"/>
                  <a:gd name="connsiteY9" fmla="*/ 1921397 h 2176237"/>
                  <a:gd name="connsiteX10" fmla="*/ 821802 w 868101"/>
                  <a:gd name="connsiteY10" fmla="*/ 2060293 h 2176237"/>
                  <a:gd name="connsiteX11" fmla="*/ 844952 w 868101"/>
                  <a:gd name="connsiteY11" fmla="*/ 2141316 h 2176237"/>
                  <a:gd name="connsiteX12" fmla="*/ 868101 w 868101"/>
                  <a:gd name="connsiteY12" fmla="*/ 2176040 h 2176237"/>
                  <a:gd name="connsiteX13" fmla="*/ 844952 w 868101"/>
                  <a:gd name="connsiteY13" fmla="*/ 2152891 h 217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68101" h="2176237">
                    <a:moveTo>
                      <a:pt x="0" y="0"/>
                    </a:moveTo>
                    <a:cubicBezTo>
                      <a:pt x="119605" y="54015"/>
                      <a:pt x="239210" y="108030"/>
                      <a:pt x="312516" y="150470"/>
                    </a:cubicBezTo>
                    <a:cubicBezTo>
                      <a:pt x="385822" y="192911"/>
                      <a:pt x="403185" y="216061"/>
                      <a:pt x="439838" y="254643"/>
                    </a:cubicBezTo>
                    <a:cubicBezTo>
                      <a:pt x="476491" y="293225"/>
                      <a:pt x="493853" y="316374"/>
                      <a:pt x="532435" y="381964"/>
                    </a:cubicBezTo>
                    <a:cubicBezTo>
                      <a:pt x="571017" y="447554"/>
                      <a:pt x="644324" y="578734"/>
                      <a:pt x="671332" y="648182"/>
                    </a:cubicBezTo>
                    <a:cubicBezTo>
                      <a:pt x="698340" y="717630"/>
                      <a:pt x="682906" y="748496"/>
                      <a:pt x="694481" y="798653"/>
                    </a:cubicBezTo>
                    <a:cubicBezTo>
                      <a:pt x="706056" y="848810"/>
                      <a:pt x="729205" y="854597"/>
                      <a:pt x="740780" y="949124"/>
                    </a:cubicBezTo>
                    <a:cubicBezTo>
                      <a:pt x="752355" y="1043651"/>
                      <a:pt x="756213" y="1250065"/>
                      <a:pt x="763929" y="1365812"/>
                    </a:cubicBezTo>
                    <a:cubicBezTo>
                      <a:pt x="771645" y="1481559"/>
                      <a:pt x="787078" y="1643605"/>
                      <a:pt x="787078" y="1643605"/>
                    </a:cubicBezTo>
                    <a:lnTo>
                      <a:pt x="810228" y="1921397"/>
                    </a:lnTo>
                    <a:cubicBezTo>
                      <a:pt x="816015" y="1990845"/>
                      <a:pt x="816015" y="2023640"/>
                      <a:pt x="821802" y="2060293"/>
                    </a:cubicBezTo>
                    <a:cubicBezTo>
                      <a:pt x="827589" y="2096946"/>
                      <a:pt x="844952" y="2141316"/>
                      <a:pt x="844952" y="2141316"/>
                    </a:cubicBezTo>
                    <a:cubicBezTo>
                      <a:pt x="852669" y="2160607"/>
                      <a:pt x="868101" y="2174111"/>
                      <a:pt x="868101" y="2176040"/>
                    </a:cubicBezTo>
                    <a:cubicBezTo>
                      <a:pt x="868101" y="2177969"/>
                      <a:pt x="856526" y="2165430"/>
                      <a:pt x="844952" y="2152891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188148AF-03B7-B34A-9572-BBBF3B71A9BE}"/>
                      </a:ext>
                    </a:extLst>
                  </p:cNvPr>
                  <p:cNvSpPr/>
                  <p:nvPr/>
                </p:nvSpPr>
                <p:spPr>
                  <a:xfrm>
                    <a:off x="4137029" y="4085729"/>
                    <a:ext cx="1733694" cy="70233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400" b="0" dirty="0"/>
                      <a:t>X</a:t>
                    </a:r>
                    <a14:m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a14:m>
                    <a:endParaRPr lang="en-US" sz="1400" dirty="0"/>
                  </a:p>
                </p:txBody>
              </p:sp>
            </mc:Choice>
            <mc:Fallback xmlns=""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188148AF-03B7-B34A-9572-BBBF3B71A9BE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37029" y="4085729"/>
                    <a:ext cx="1733694" cy="702338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l="-1724" t="-4545" b="-3636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Box 95">
                    <a:extLst>
                      <a:ext uri="{FF2B5EF4-FFF2-40B4-BE49-F238E27FC236}">
                        <a16:creationId xmlns:a16="http://schemas.microsoft.com/office/drawing/2014/main" id="{FFA8F776-D86C-524E-A0A4-B86D5F00598F}"/>
                      </a:ext>
                    </a:extLst>
                  </p:cNvPr>
                  <p:cNvSpPr txBox="1"/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3EA94E38-B7F9-6C47-9D2C-83D7A6A6EAA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924159" y="5210880"/>
                    <a:ext cx="310470" cy="276999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l="-23810" r="-9524" b="-20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833C706-8C76-A040-A824-1D8D20F62B40}"/>
              </a:ext>
            </a:extLst>
          </p:cNvPr>
          <p:cNvGrpSpPr/>
          <p:nvPr/>
        </p:nvGrpSpPr>
        <p:grpSpPr>
          <a:xfrm>
            <a:off x="8207925" y="3530351"/>
            <a:ext cx="906425" cy="777906"/>
            <a:chOff x="8326243" y="4884144"/>
            <a:chExt cx="906425" cy="77790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6F979A3-1693-5F4F-A475-3AB46118A4D4}"/>
                </a:ext>
              </a:extLst>
            </p:cNvPr>
            <p:cNvGrpSpPr/>
            <p:nvPr/>
          </p:nvGrpSpPr>
          <p:grpSpPr>
            <a:xfrm>
              <a:off x="8326243" y="4884144"/>
              <a:ext cx="813676" cy="772283"/>
              <a:chOff x="8326243" y="4836644"/>
              <a:chExt cx="813676" cy="77228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6E67FD70-0963-BE4B-B33E-BA933565FD5C}"/>
                      </a:ext>
                    </a:extLst>
                  </p:cNvPr>
                  <p:cNvSpPr txBox="1"/>
                  <p:nvPr/>
                </p:nvSpPr>
                <p:spPr>
                  <a:xfrm>
                    <a:off x="8326243" y="4836644"/>
                    <a:ext cx="813676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</m:oMath>
                      </m:oMathPara>
                    </a14:m>
                    <a:endParaRPr lang="en-US" sz="2400" b="0" dirty="0"/>
                  </a:p>
                </p:txBody>
              </p:sp>
            </mc:Choice>
            <mc:Fallback xmlns=""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6E67FD70-0963-BE4B-B33E-BA933565FD5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326243" y="4836644"/>
                    <a:ext cx="813676" cy="461665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1" name="Bevel 110">
                <a:extLst>
                  <a:ext uri="{FF2B5EF4-FFF2-40B4-BE49-F238E27FC236}">
                    <a16:creationId xmlns:a16="http://schemas.microsoft.com/office/drawing/2014/main" id="{0E8E7C99-6509-3C4F-9099-6B77CA6D7ADF}"/>
                  </a:ext>
                </a:extLst>
              </p:cNvPr>
              <p:cNvSpPr/>
              <p:nvPr/>
            </p:nvSpPr>
            <p:spPr>
              <a:xfrm>
                <a:off x="8397113" y="5264787"/>
                <a:ext cx="581052" cy="344140"/>
              </a:xfrm>
              <a:prstGeom prst="bevel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E27C4CEB-F049-894B-AD3B-81F8D872DC69}"/>
                    </a:ext>
                  </a:extLst>
                </p:cNvPr>
                <p:cNvSpPr/>
                <p:nvPr/>
              </p:nvSpPr>
              <p:spPr>
                <a:xfrm>
                  <a:off x="8418992" y="5354273"/>
                  <a:ext cx="813676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400" b="0" dirty="0"/>
                    <a:t>X</a:t>
                  </a:r>
                  <a14:m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E27C4CEB-F049-894B-AD3B-81F8D872DC6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18992" y="5354273"/>
                  <a:ext cx="813676" cy="307777"/>
                </a:xfrm>
                <a:prstGeom prst="rect">
                  <a:avLst/>
                </a:prstGeom>
                <a:blipFill>
                  <a:blip r:embed="rId16"/>
                  <a:stretch>
                    <a:fillRect l="-3077" t="-3846" b="-1923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12" name="Picture 6">
            <a:extLst>
              <a:ext uri="{FF2B5EF4-FFF2-40B4-BE49-F238E27FC236}">
                <a16:creationId xmlns:a16="http://schemas.microsoft.com/office/drawing/2014/main" id="{66E2B5AB-E19C-B941-8D1C-C4229DB25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171" y="4253041"/>
            <a:ext cx="2445077" cy="245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641DDA3-BC2F-CC4F-B132-C0850559BF4D}"/>
              </a:ext>
            </a:extLst>
          </p:cNvPr>
          <p:cNvGrpSpPr/>
          <p:nvPr/>
        </p:nvGrpSpPr>
        <p:grpSpPr>
          <a:xfrm>
            <a:off x="11107850" y="1772075"/>
            <a:ext cx="906425" cy="777906"/>
            <a:chOff x="8326243" y="4884144"/>
            <a:chExt cx="906425" cy="777906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B36D8D60-32E8-1C41-8D08-1F583752BCFC}"/>
                </a:ext>
              </a:extLst>
            </p:cNvPr>
            <p:cNvGrpSpPr/>
            <p:nvPr/>
          </p:nvGrpSpPr>
          <p:grpSpPr>
            <a:xfrm>
              <a:off x="8326243" y="4884144"/>
              <a:ext cx="813676" cy="772283"/>
              <a:chOff x="8326243" y="4836644"/>
              <a:chExt cx="813676" cy="77228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E16866B5-F836-4245-96DF-CA58EE194082}"/>
                      </a:ext>
                    </a:extLst>
                  </p:cNvPr>
                  <p:cNvSpPr txBox="1"/>
                  <p:nvPr/>
                </p:nvSpPr>
                <p:spPr>
                  <a:xfrm>
                    <a:off x="8326243" y="4836644"/>
                    <a:ext cx="813676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</m:oMath>
                      </m:oMathPara>
                    </a14:m>
                    <a:endParaRPr lang="en-US" sz="2400" b="0" dirty="0"/>
                  </a:p>
                </p:txBody>
              </p:sp>
            </mc:Choice>
            <mc:Fallback xmlns=""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E16866B5-F836-4245-96DF-CA58EE19408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326243" y="4836644"/>
                    <a:ext cx="813676" cy="461665"/>
                  </a:xfrm>
                  <a:prstGeom prst="rect">
                    <a:avLst/>
                  </a:prstGeom>
                  <a:blipFill>
                    <a:blip r:embed="rId1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7" name="Bevel 116">
                <a:extLst>
                  <a:ext uri="{FF2B5EF4-FFF2-40B4-BE49-F238E27FC236}">
                    <a16:creationId xmlns:a16="http://schemas.microsoft.com/office/drawing/2014/main" id="{9020FFF7-B164-0443-9F41-1D969C867FC6}"/>
                  </a:ext>
                </a:extLst>
              </p:cNvPr>
              <p:cNvSpPr/>
              <p:nvPr/>
            </p:nvSpPr>
            <p:spPr>
              <a:xfrm>
                <a:off x="8397113" y="5264787"/>
                <a:ext cx="581052" cy="344140"/>
              </a:xfrm>
              <a:prstGeom prst="bevel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EE6B468D-0BF9-1D4C-8490-A52F562D27F1}"/>
                    </a:ext>
                  </a:extLst>
                </p:cNvPr>
                <p:cNvSpPr/>
                <p:nvPr/>
              </p:nvSpPr>
              <p:spPr>
                <a:xfrm>
                  <a:off x="8418992" y="5354273"/>
                  <a:ext cx="813676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400" b="0" dirty="0"/>
                    <a:t>X</a:t>
                  </a:r>
                  <a14:m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EE6B468D-0BF9-1D4C-8490-A52F562D27F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18992" y="5354273"/>
                  <a:ext cx="813676" cy="307777"/>
                </a:xfrm>
                <a:prstGeom prst="rect">
                  <a:avLst/>
                </a:prstGeom>
                <a:blipFill>
                  <a:blip r:embed="rId19"/>
                  <a:stretch>
                    <a:fillRect l="-1515" t="-4000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090590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325078E-CCB7-2544-B51F-2DAB7A65302F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483A825-1424-6741-BA31-DDB13001AC8F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AC4662-96BE-4642-98D3-E4C47F994EE0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9" name="Picture 4">
                  <a:extLst>
                    <a:ext uri="{FF2B5EF4-FFF2-40B4-BE49-F238E27FC236}">
                      <a16:creationId xmlns:a16="http://schemas.microsoft.com/office/drawing/2014/main" id="{7B877226-5F59-8841-A4F8-89893C19E5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F8672F1-D40E-F448-A9E9-F1336957D5FE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F32D5AF-761A-804B-B8FA-055A27ABFF3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E9882819-4FF7-9341-B487-47D60C8D994B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B8A3B23-23AB-A54B-BC16-556A3942C053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97CB8D31-191D-6A47-9E51-97F89E087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4BD7987-3224-9246-B50D-E60D84237EF9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0D8D562-4ED5-424F-AA8F-057E2024E04C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A096863-50F2-8C4A-A032-183718733081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01C08F7-3FB3-2449-9865-3C3F96EC6483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B0407A-AF90-2740-A9AE-C3BA3FE8CA03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E6999F-F2F7-D24B-8A8F-658D3AF00B7C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C32523C-A7A9-1A44-A7F4-6B3E483BAEDF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D326D6-6A67-ED4A-A3C2-9A319E4DE266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1A53AE-58C5-BA4B-825D-2EBA526045CF}"/>
                </a:ext>
              </a:extLst>
            </p:cNvPr>
            <p:cNvSpPr txBox="1"/>
            <p:nvPr/>
          </p:nvSpPr>
          <p:spPr>
            <a:xfrm>
              <a:off x="5219044" y="968944"/>
              <a:ext cx="706015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+0.32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8BD7C7C-F916-5246-8628-CDD0F67F58FE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A5C2117-4A5B-8B4D-AC02-078A6FBFAAB5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70CC227-C8CB-4A46-8715-E1FFAF89C501}"/>
              </a:ext>
            </a:extLst>
          </p:cNvPr>
          <p:cNvGrpSpPr/>
          <p:nvPr/>
        </p:nvGrpSpPr>
        <p:grpSpPr>
          <a:xfrm>
            <a:off x="1005540" y="2161015"/>
            <a:ext cx="3744374" cy="3500996"/>
            <a:chOff x="3659675" y="1408873"/>
            <a:chExt cx="3744374" cy="3500996"/>
          </a:xfrm>
        </p:grpSpPr>
        <p:sp>
          <p:nvSpPr>
            <p:cNvPr id="52" name="Left Arrow 51">
              <a:extLst>
                <a:ext uri="{FF2B5EF4-FFF2-40B4-BE49-F238E27FC236}">
                  <a16:creationId xmlns:a16="http://schemas.microsoft.com/office/drawing/2014/main" id="{EA6126D1-B8FB-FD41-B9BE-277ACFCE2983}"/>
                </a:ext>
              </a:extLst>
            </p:cNvPr>
            <p:cNvSpPr/>
            <p:nvPr/>
          </p:nvSpPr>
          <p:spPr>
            <a:xfrm rot="5400000">
              <a:off x="3700367" y="136818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Left Arrow 52">
              <a:extLst>
                <a:ext uri="{FF2B5EF4-FFF2-40B4-BE49-F238E27FC236}">
                  <a16:creationId xmlns:a16="http://schemas.microsoft.com/office/drawing/2014/main" id="{8B8272E4-A8DE-6447-89AA-D38603BD40B8}"/>
                </a:ext>
              </a:extLst>
            </p:cNvPr>
            <p:cNvSpPr/>
            <p:nvPr/>
          </p:nvSpPr>
          <p:spPr>
            <a:xfrm rot="16200000">
              <a:off x="7046658" y="137595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3ACF12-A8F9-E64F-A3C3-307713C76FFD}"/>
                </a:ext>
              </a:extLst>
            </p:cNvPr>
            <p:cNvSpPr/>
            <p:nvPr/>
          </p:nvSpPr>
          <p:spPr>
            <a:xfrm>
              <a:off x="6113361" y="4448204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D1025D15-1BD0-DC41-9AEA-A9E31E82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730E593-BFE3-F64A-A75C-34FFFCC23383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7ADE37A-31A7-6940-AA7F-05596D702C5B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3D51E1-94AE-DA1E-D081-8A7B46E8A865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Since the</a:t>
            </a:r>
            <a:r>
              <a:rPr lang="en-US" sz="3000" b="1" dirty="0"/>
              <a:t> </a:t>
            </a:r>
            <a:r>
              <a:rPr lang="en-US" sz="3000" b="1" dirty="0">
                <a:latin typeface="+mn-lt"/>
              </a:rPr>
              <a:t>red lead is connected to the cathode =&gt; Voltage &gt; 0</a:t>
            </a:r>
          </a:p>
        </p:txBody>
      </p:sp>
    </p:spTree>
    <p:extLst>
      <p:ext uri="{BB962C8B-B14F-4D97-AF65-F5344CB8AC3E}">
        <p14:creationId xmlns:p14="http://schemas.microsoft.com/office/powerpoint/2010/main" val="4113355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325078E-CCB7-2544-B51F-2DAB7A65302F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483A825-1424-6741-BA31-DDB13001AC8F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AC4662-96BE-4642-98D3-E4C47F994EE0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39" name="Picture 4">
                  <a:extLst>
                    <a:ext uri="{FF2B5EF4-FFF2-40B4-BE49-F238E27FC236}">
                      <a16:creationId xmlns:a16="http://schemas.microsoft.com/office/drawing/2014/main" id="{7B877226-5F59-8841-A4F8-89893C19E5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F8672F1-D40E-F448-A9E9-F1336957D5FE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F32D5AF-761A-804B-B8FA-055A27ABFF34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E9882819-4FF7-9341-B487-47D60C8D994B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B8A3B23-23AB-A54B-BC16-556A3942C053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97CB8D31-191D-6A47-9E51-97F89E087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4BD7987-3224-9246-B50D-E60D84237EF9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0D8D562-4ED5-424F-AA8F-057E2024E04C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A096863-50F2-8C4A-A032-183718733081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101C08F7-3FB3-2449-9865-3C3F96EC6483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7B0407A-AF90-2740-A9AE-C3BA3FE8CA03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E6999F-F2F7-D24B-8A8F-658D3AF00B7C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C32523C-A7A9-1A44-A7F4-6B3E483BAEDF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D326D6-6A67-ED4A-A3C2-9A319E4DE266}"/>
                </a:ext>
              </a:extLst>
            </p:cNvPr>
            <p:cNvSpPr/>
            <p:nvPr/>
          </p:nvSpPr>
          <p:spPr>
            <a:xfrm>
              <a:off x="4007920" y="3715233"/>
              <a:ext cx="68191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1A53AE-58C5-BA4B-825D-2EBA526045CF}"/>
                </a:ext>
              </a:extLst>
            </p:cNvPr>
            <p:cNvSpPr txBox="1"/>
            <p:nvPr/>
          </p:nvSpPr>
          <p:spPr>
            <a:xfrm>
              <a:off x="5219044" y="968944"/>
              <a:ext cx="706015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+0.32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8BD7C7C-F916-5246-8628-CDD0F67F58FE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Fe(s)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A5C2117-4A5B-8B4D-AC02-078A6FBFAAB5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70CC227-C8CB-4A46-8715-E1FFAF89C501}"/>
              </a:ext>
            </a:extLst>
          </p:cNvPr>
          <p:cNvGrpSpPr/>
          <p:nvPr/>
        </p:nvGrpSpPr>
        <p:grpSpPr>
          <a:xfrm>
            <a:off x="1005540" y="2161015"/>
            <a:ext cx="3744374" cy="3500996"/>
            <a:chOff x="3659675" y="1408873"/>
            <a:chExt cx="3744374" cy="3500996"/>
          </a:xfrm>
        </p:grpSpPr>
        <p:sp>
          <p:nvSpPr>
            <p:cNvPr id="52" name="Left Arrow 51">
              <a:extLst>
                <a:ext uri="{FF2B5EF4-FFF2-40B4-BE49-F238E27FC236}">
                  <a16:creationId xmlns:a16="http://schemas.microsoft.com/office/drawing/2014/main" id="{EA6126D1-B8FB-FD41-B9BE-277ACFCE2983}"/>
                </a:ext>
              </a:extLst>
            </p:cNvPr>
            <p:cNvSpPr/>
            <p:nvPr/>
          </p:nvSpPr>
          <p:spPr>
            <a:xfrm rot="5400000">
              <a:off x="3700367" y="136818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Left Arrow 52">
              <a:extLst>
                <a:ext uri="{FF2B5EF4-FFF2-40B4-BE49-F238E27FC236}">
                  <a16:creationId xmlns:a16="http://schemas.microsoft.com/office/drawing/2014/main" id="{8B8272E4-A8DE-6447-89AA-D38603BD40B8}"/>
                </a:ext>
              </a:extLst>
            </p:cNvPr>
            <p:cNvSpPr/>
            <p:nvPr/>
          </p:nvSpPr>
          <p:spPr>
            <a:xfrm rot="16200000">
              <a:off x="7046658" y="1375951"/>
              <a:ext cx="316700" cy="398083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3ACF12-A8F9-E64F-A3C3-307713C76FFD}"/>
                </a:ext>
              </a:extLst>
            </p:cNvPr>
            <p:cNvSpPr/>
            <p:nvPr/>
          </p:nvSpPr>
          <p:spPr>
            <a:xfrm>
              <a:off x="6113361" y="4448204"/>
              <a:ext cx="121873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</a:p>
          </p:txBody>
        </p: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D1025D15-1BD0-DC41-9AEA-A9E31E82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09" y="474132"/>
            <a:ext cx="6328611" cy="561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730E593-BFE3-F64A-A75C-34FFFCC23383}"/>
              </a:ext>
            </a:extLst>
          </p:cNvPr>
          <p:cNvSpPr/>
          <p:nvPr/>
        </p:nvSpPr>
        <p:spPr>
          <a:xfrm>
            <a:off x="7398297" y="3774497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27ADE37A-31A7-6940-AA7F-05596D702C5B}"/>
              </a:ext>
            </a:extLst>
          </p:cNvPr>
          <p:cNvSpPr/>
          <p:nvPr/>
        </p:nvSpPr>
        <p:spPr>
          <a:xfrm>
            <a:off x="7398297" y="292796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3D51E1-94AE-DA1E-D081-8A7B46E8A865}"/>
              </a:ext>
            </a:extLst>
          </p:cNvPr>
          <p:cNvSpPr/>
          <p:nvPr/>
        </p:nvSpPr>
        <p:spPr>
          <a:xfrm>
            <a:off x="1048491" y="5200346"/>
            <a:ext cx="9877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anode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But why that particular number (0.32 V)?</a:t>
            </a:r>
          </a:p>
        </p:txBody>
      </p:sp>
    </p:spTree>
    <p:extLst>
      <p:ext uri="{BB962C8B-B14F-4D97-AF65-F5344CB8AC3E}">
        <p14:creationId xmlns:p14="http://schemas.microsoft.com/office/powerpoint/2010/main" val="2005691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607463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Using a </a:t>
            </a:r>
            <a:r>
              <a:rPr lang="en-US" sz="3000" b="1" i="1" dirty="0">
                <a:latin typeface="+mn-lt"/>
              </a:rPr>
              <a:t>Quantitative Standard Reduction Potential Table</a:t>
            </a:r>
            <a:endParaRPr lang="en-US" sz="3000" b="1" dirty="0">
              <a:latin typeface="+mn-lt"/>
            </a:endParaRP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BFF50013-11A2-9441-BD28-F6FDB4A6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3" y="630820"/>
            <a:ext cx="4393799" cy="389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244559C-13A1-F249-891B-0D1305EA8108}"/>
              </a:ext>
            </a:extLst>
          </p:cNvPr>
          <p:cNvSpPr/>
          <p:nvPr/>
        </p:nvSpPr>
        <p:spPr>
          <a:xfrm>
            <a:off x="1106792" y="2878576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F16164-F300-AB4E-B213-561DAF6221D4}"/>
              </a:ext>
            </a:extLst>
          </p:cNvPr>
          <p:cNvSpPr/>
          <p:nvPr/>
        </p:nvSpPr>
        <p:spPr>
          <a:xfrm>
            <a:off x="1077136" y="230197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BBC795-44C0-32EC-DEF7-086C04F8F414}"/>
              </a:ext>
            </a:extLst>
          </p:cNvPr>
          <p:cNvGrpSpPr/>
          <p:nvPr/>
        </p:nvGrpSpPr>
        <p:grpSpPr>
          <a:xfrm>
            <a:off x="5822659" y="574555"/>
            <a:ext cx="6006668" cy="6040096"/>
            <a:chOff x="5822659" y="461665"/>
            <a:chExt cx="6006668" cy="604009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08F2AC6-F125-A049-837B-4CCBC63C1387}"/>
                </a:ext>
              </a:extLst>
            </p:cNvPr>
            <p:cNvGrpSpPr/>
            <p:nvPr/>
          </p:nvGrpSpPr>
          <p:grpSpPr>
            <a:xfrm>
              <a:off x="5822659" y="461665"/>
              <a:ext cx="5728875" cy="6040096"/>
              <a:chOff x="3704492" y="817904"/>
              <a:chExt cx="4611919" cy="5222192"/>
            </a:xfrm>
          </p:grpSpPr>
          <p:pic>
            <p:nvPicPr>
              <p:cNvPr id="32" name="Picture 31">
                <a:hlinkClick r:id="rId3"/>
                <a:extLst>
                  <a:ext uri="{FF2B5EF4-FFF2-40B4-BE49-F238E27FC236}">
                    <a16:creationId xmlns:a16="http://schemas.microsoft.com/office/drawing/2014/main" id="{6C1CF9B6-5C50-654B-B03B-43CC6893C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58413"/>
              <a:stretch/>
            </p:blipFill>
            <p:spPr>
              <a:xfrm>
                <a:off x="3704492" y="817904"/>
                <a:ext cx="3529686" cy="5222192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0A82B45B-A3CF-D041-97BB-5A3927D867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7249"/>
              <a:stretch/>
            </p:blipFill>
            <p:spPr>
              <a:xfrm>
                <a:off x="7234178" y="817904"/>
                <a:ext cx="1082233" cy="5222192"/>
              </a:xfrm>
              <a:prstGeom prst="rect">
                <a:avLst/>
              </a:prstGeom>
            </p:spPr>
          </p:pic>
        </p:grp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4301C02-68F9-DC4E-A582-1EEF56DD3C59}"/>
                </a:ext>
              </a:extLst>
            </p:cNvPr>
            <p:cNvSpPr/>
            <p:nvPr/>
          </p:nvSpPr>
          <p:spPr>
            <a:xfrm>
              <a:off x="6058453" y="4343730"/>
              <a:ext cx="5770874" cy="366198"/>
            </a:xfrm>
            <a:prstGeom prst="roundRect">
              <a:avLst/>
            </a:prstGeom>
            <a:solidFill>
              <a:schemeClr val="bg1">
                <a:lumMod val="75000"/>
                <a:alpha val="4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92A099A-2E8F-6E42-B6BB-2986C7AEE4C2}"/>
                </a:ext>
              </a:extLst>
            </p:cNvPr>
            <p:cNvSpPr/>
            <p:nvPr/>
          </p:nvSpPr>
          <p:spPr>
            <a:xfrm>
              <a:off x="6058453" y="1786693"/>
              <a:ext cx="5770874" cy="366198"/>
            </a:xfrm>
            <a:prstGeom prst="roundRect">
              <a:avLst/>
            </a:prstGeom>
            <a:solidFill>
              <a:srgbClr val="FF0000">
                <a:alpha val="4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9D8085-E090-0041-93C7-401ED97C1575}"/>
              </a:ext>
            </a:extLst>
          </p:cNvPr>
          <p:cNvCxnSpPr>
            <a:cxnSpLocks/>
          </p:cNvCxnSpPr>
          <p:nvPr/>
        </p:nvCxnSpPr>
        <p:spPr>
          <a:xfrm>
            <a:off x="3594970" y="3018773"/>
            <a:ext cx="2227689" cy="143169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B91C43-4DE2-4E47-9853-BC4DBA718B34}"/>
              </a:ext>
            </a:extLst>
          </p:cNvPr>
          <p:cNvCxnSpPr>
            <a:cxnSpLocks/>
          </p:cNvCxnSpPr>
          <p:nvPr/>
        </p:nvCxnSpPr>
        <p:spPr>
          <a:xfrm flipV="1">
            <a:off x="3368233" y="2066795"/>
            <a:ext cx="2454426" cy="34073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8C4F0E9-0DB1-A54B-92E5-3817AAAE46ED}"/>
              </a:ext>
            </a:extLst>
          </p:cNvPr>
          <p:cNvSpPr txBox="1"/>
          <p:nvPr/>
        </p:nvSpPr>
        <p:spPr>
          <a:xfrm>
            <a:off x="9866295" y="142981"/>
            <a:ext cx="2457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½-cell potential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83A070-50E7-FC9E-A552-F2FDC5568CC4}"/>
              </a:ext>
            </a:extLst>
          </p:cNvPr>
          <p:cNvSpPr/>
          <p:nvPr/>
        </p:nvSpPr>
        <p:spPr>
          <a:xfrm>
            <a:off x="550316" y="5876449"/>
            <a:ext cx="43845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openstax.org</a:t>
            </a:r>
            <a:r>
              <a:rPr lang="en-US" sz="1200" dirty="0">
                <a:hlinkClick r:id="rId3"/>
              </a:rPr>
              <a:t>/books/chemistry-atoms-first-2e/pages/16-3-electrode-and-cell-potentials#fs-idm42585168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92570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>
            <a:extLst>
              <a:ext uri="{FF2B5EF4-FFF2-40B4-BE49-F238E27FC236}">
                <a16:creationId xmlns:a16="http://schemas.microsoft.com/office/drawing/2014/main" id="{BFF50013-11A2-9441-BD28-F6FDB4A6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3" y="630820"/>
            <a:ext cx="4393799" cy="389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F16164-F300-AB4E-B213-561DAF6221D4}"/>
              </a:ext>
            </a:extLst>
          </p:cNvPr>
          <p:cNvSpPr/>
          <p:nvPr/>
        </p:nvSpPr>
        <p:spPr>
          <a:xfrm>
            <a:off x="1077136" y="2301973"/>
            <a:ext cx="2690220" cy="273189"/>
          </a:xfrm>
          <a:prstGeom prst="roundRect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BBC795-44C0-32EC-DEF7-086C04F8F414}"/>
              </a:ext>
            </a:extLst>
          </p:cNvPr>
          <p:cNvGrpSpPr/>
          <p:nvPr/>
        </p:nvGrpSpPr>
        <p:grpSpPr>
          <a:xfrm>
            <a:off x="5822659" y="574555"/>
            <a:ext cx="6006668" cy="6040096"/>
            <a:chOff x="5822659" y="461665"/>
            <a:chExt cx="6006668" cy="604009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08F2AC6-F125-A049-837B-4CCBC63C1387}"/>
                </a:ext>
              </a:extLst>
            </p:cNvPr>
            <p:cNvGrpSpPr/>
            <p:nvPr/>
          </p:nvGrpSpPr>
          <p:grpSpPr>
            <a:xfrm>
              <a:off x="5822659" y="461665"/>
              <a:ext cx="5728875" cy="6040096"/>
              <a:chOff x="3704492" y="817904"/>
              <a:chExt cx="4611919" cy="5222192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6C1CF9B6-5C50-654B-B03B-43CC6893C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58413"/>
              <a:stretch/>
            </p:blipFill>
            <p:spPr>
              <a:xfrm>
                <a:off x="3704492" y="817904"/>
                <a:ext cx="3529686" cy="5222192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0A82B45B-A3CF-D041-97BB-5A3927D867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7249"/>
              <a:stretch/>
            </p:blipFill>
            <p:spPr>
              <a:xfrm>
                <a:off x="7234178" y="817904"/>
                <a:ext cx="1082233" cy="5222192"/>
              </a:xfrm>
              <a:prstGeom prst="rect">
                <a:avLst/>
              </a:prstGeom>
            </p:spPr>
          </p:pic>
        </p:grp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4301C02-68F9-DC4E-A582-1EEF56DD3C59}"/>
                </a:ext>
              </a:extLst>
            </p:cNvPr>
            <p:cNvSpPr/>
            <p:nvPr/>
          </p:nvSpPr>
          <p:spPr>
            <a:xfrm>
              <a:off x="6058453" y="4343730"/>
              <a:ext cx="5770874" cy="366198"/>
            </a:xfrm>
            <a:prstGeom prst="roundRect">
              <a:avLst/>
            </a:prstGeom>
            <a:solidFill>
              <a:schemeClr val="bg1">
                <a:lumMod val="75000"/>
                <a:alpha val="4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92A099A-2E8F-6E42-B6BB-2986C7AEE4C2}"/>
                </a:ext>
              </a:extLst>
            </p:cNvPr>
            <p:cNvSpPr/>
            <p:nvPr/>
          </p:nvSpPr>
          <p:spPr>
            <a:xfrm>
              <a:off x="6058453" y="1786693"/>
              <a:ext cx="5770874" cy="366198"/>
            </a:xfrm>
            <a:prstGeom prst="roundRect">
              <a:avLst/>
            </a:prstGeom>
            <a:solidFill>
              <a:srgbClr val="FF0000">
                <a:alpha val="4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A7932BA-2FB3-C07B-C520-9A7298E32E4E}"/>
              </a:ext>
            </a:extLst>
          </p:cNvPr>
          <p:cNvSpPr txBox="1"/>
          <p:nvPr/>
        </p:nvSpPr>
        <p:spPr>
          <a:xfrm>
            <a:off x="630184" y="4999929"/>
            <a:ext cx="43937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</a:rPr>
              <a:t>-0.1262</a:t>
            </a:r>
            <a:r>
              <a:rPr lang="en-US" sz="2400" dirty="0">
                <a:solidFill>
                  <a:srgbClr val="000000"/>
                </a:solidFill>
              </a:rPr>
              <a:t>-(-0</a:t>
            </a:r>
            <a:r>
              <a:rPr lang="en-US" sz="2400" dirty="0">
                <a:solidFill>
                  <a:srgbClr val="000000"/>
                </a:solidFill>
                <a:effectLst/>
              </a:rPr>
              <a:t>.447) = 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+0.32 V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B6C6DF9-5CAA-5676-A621-CD7793DC2BE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607463" cy="54261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Using a </a:t>
            </a:r>
            <a:r>
              <a:rPr lang="en-US" sz="3000" b="1" i="1" dirty="0">
                <a:latin typeface="+mn-lt"/>
              </a:rPr>
              <a:t>Quantitative Standard Reduction Potential Table</a:t>
            </a:r>
            <a:endParaRPr lang="en-US" sz="3000" b="1" dirty="0">
              <a:latin typeface="+mn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9CCB87-D205-07C8-8D7F-315C88945F81}"/>
              </a:ext>
            </a:extLst>
          </p:cNvPr>
          <p:cNvSpPr txBox="1"/>
          <p:nvPr/>
        </p:nvSpPr>
        <p:spPr>
          <a:xfrm>
            <a:off x="9866295" y="142981"/>
            <a:ext cx="2457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/>
              <a:t>½-cell potential 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ABF94CA-33A9-1883-666E-9F10336DFC6D}"/>
              </a:ext>
            </a:extLst>
          </p:cNvPr>
          <p:cNvCxnSpPr>
            <a:cxnSpLocks/>
          </p:cNvCxnSpPr>
          <p:nvPr/>
        </p:nvCxnSpPr>
        <p:spPr>
          <a:xfrm flipV="1">
            <a:off x="3368233" y="2066795"/>
            <a:ext cx="2454426" cy="34073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own Arrow 7">
            <a:extLst>
              <a:ext uri="{FF2B5EF4-FFF2-40B4-BE49-F238E27FC236}">
                <a16:creationId xmlns:a16="http://schemas.microsoft.com/office/drawing/2014/main" id="{69AE7E23-1426-8D8B-4EE4-34AC12013687}"/>
              </a:ext>
            </a:extLst>
          </p:cNvPr>
          <p:cNvSpPr/>
          <p:nvPr/>
        </p:nvSpPr>
        <p:spPr>
          <a:xfrm rot="10800000">
            <a:off x="11398685" y="2301973"/>
            <a:ext cx="430642" cy="21484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A7E10FF-FD59-3A6F-8CBC-2B88190E9205}"/>
              </a:ext>
            </a:extLst>
          </p:cNvPr>
          <p:cNvCxnSpPr>
            <a:cxnSpLocks/>
          </p:cNvCxnSpPr>
          <p:nvPr/>
        </p:nvCxnSpPr>
        <p:spPr>
          <a:xfrm>
            <a:off x="3594970" y="3018773"/>
            <a:ext cx="2227689" cy="143169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19C83F1-AA60-468C-FE0D-5085CBC29159}"/>
              </a:ext>
            </a:extLst>
          </p:cNvPr>
          <p:cNvSpPr/>
          <p:nvPr/>
        </p:nvSpPr>
        <p:spPr>
          <a:xfrm>
            <a:off x="1106792" y="2878576"/>
            <a:ext cx="2690220" cy="273189"/>
          </a:xfrm>
          <a:prstGeom prst="roundRect">
            <a:avLst/>
          </a:prstGeom>
          <a:solidFill>
            <a:schemeClr val="bg1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221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E3A11835-67BB-7674-DEB9-712A80D7615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607463" cy="54261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Your turn: a Lead – Zinc cell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DD4204-BC71-38A3-9694-CC9372A89FED}"/>
              </a:ext>
            </a:extLst>
          </p:cNvPr>
          <p:cNvSpPr txBox="1"/>
          <p:nvPr/>
        </p:nvSpPr>
        <p:spPr>
          <a:xfrm>
            <a:off x="630184" y="4999929"/>
            <a:ext cx="43937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effectLst/>
              </a:rPr>
              <a:t>-0.1262</a:t>
            </a:r>
            <a:r>
              <a:rPr lang="en-US" sz="2400" dirty="0">
                <a:solidFill>
                  <a:srgbClr val="000000"/>
                </a:solidFill>
              </a:rPr>
              <a:t>-(-0</a:t>
            </a:r>
            <a:r>
              <a:rPr lang="en-US" sz="2400" dirty="0">
                <a:solidFill>
                  <a:srgbClr val="000000"/>
                </a:solidFill>
                <a:effectLst/>
              </a:rPr>
              <a:t>.7618) = 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+0.64 V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A760A2-2F6B-EC0A-3127-9ED0C77A245E}"/>
              </a:ext>
            </a:extLst>
          </p:cNvPr>
          <p:cNvGrpSpPr/>
          <p:nvPr/>
        </p:nvGrpSpPr>
        <p:grpSpPr>
          <a:xfrm>
            <a:off x="460420" y="1284439"/>
            <a:ext cx="4777557" cy="4289121"/>
            <a:chOff x="3087873" y="542611"/>
            <a:chExt cx="4777557" cy="428912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67A362C-54FA-6602-4B5B-E80D999B193C}"/>
                </a:ext>
              </a:extLst>
            </p:cNvPr>
            <p:cNvGrpSpPr/>
            <p:nvPr/>
          </p:nvGrpSpPr>
          <p:grpSpPr>
            <a:xfrm>
              <a:off x="3216898" y="542611"/>
              <a:ext cx="4648532" cy="4289121"/>
              <a:chOff x="3216898" y="542611"/>
              <a:chExt cx="4648532" cy="428912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0E33C1F-0465-1CFA-5BFF-E281C05BDDBB}"/>
                  </a:ext>
                </a:extLst>
              </p:cNvPr>
              <p:cNvGrpSpPr/>
              <p:nvPr/>
            </p:nvGrpSpPr>
            <p:grpSpPr>
              <a:xfrm>
                <a:off x="3216898" y="542611"/>
                <a:ext cx="4648532" cy="4289121"/>
                <a:chOff x="3216898" y="542611"/>
                <a:chExt cx="4648532" cy="4289121"/>
              </a:xfrm>
            </p:grpSpPr>
            <p:pic>
              <p:nvPicPr>
                <p:cNvPr id="28" name="Picture 4">
                  <a:extLst>
                    <a:ext uri="{FF2B5EF4-FFF2-40B4-BE49-F238E27FC236}">
                      <a16:creationId xmlns:a16="http://schemas.microsoft.com/office/drawing/2014/main" id="{83701C76-3094-93B8-B7D3-8A74F97A70C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16898" y="542611"/>
                  <a:ext cx="4648532" cy="428912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A586188F-7C10-568E-BFCD-788D52022BD4}"/>
                    </a:ext>
                  </a:extLst>
                </p:cNvPr>
                <p:cNvSpPr txBox="1"/>
                <p:nvPr/>
              </p:nvSpPr>
              <p:spPr>
                <a:xfrm>
                  <a:off x="4615189" y="4448204"/>
                  <a:ext cx="1831910" cy="38352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3239FCCF-089B-460D-5061-85A711053B55}"/>
                    </a:ext>
                  </a:extLst>
                </p:cNvPr>
                <p:cNvSpPr txBox="1"/>
                <p:nvPr/>
              </p:nvSpPr>
              <p:spPr>
                <a:xfrm>
                  <a:off x="4930814" y="3752127"/>
                  <a:ext cx="1182547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6831581-473E-3419-AD91-3E69093E20A1}"/>
                    </a:ext>
                  </a:extLst>
                </p:cNvPr>
                <p:cNvSpPr txBox="1"/>
                <p:nvPr/>
              </p:nvSpPr>
              <p:spPr>
                <a:xfrm>
                  <a:off x="5903089" y="1226916"/>
                  <a:ext cx="659757" cy="4745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Red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EAF7F5E-A4E6-FE92-E974-B37F7D6CF522}"/>
                    </a:ext>
                  </a:extLst>
                </p:cNvPr>
                <p:cNvSpPr txBox="1"/>
                <p:nvPr/>
              </p:nvSpPr>
              <p:spPr>
                <a:xfrm>
                  <a:off x="4285310" y="1066114"/>
                  <a:ext cx="84227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US" sz="2400" dirty="0"/>
                    <a:t>Black</a:t>
                  </a:r>
                </a:p>
              </p:txBody>
            </p:sp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049EBCCC-8E79-13A2-704B-DFAC0C9384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0527" r="39242" b="67292"/>
                <a:stretch/>
              </p:blipFill>
              <p:spPr>
                <a:xfrm>
                  <a:off x="3739488" y="652467"/>
                  <a:ext cx="3633585" cy="1356469"/>
                </a:xfrm>
                <a:prstGeom prst="rect">
                  <a:avLst/>
                </a:prstGeom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3C320BC-9F76-6A49-09E5-8AF38EAD94CA}"/>
                    </a:ext>
                  </a:extLst>
                </p:cNvPr>
                <p:cNvSpPr txBox="1"/>
                <p:nvPr/>
              </p:nvSpPr>
              <p:spPr>
                <a:xfrm>
                  <a:off x="6455996" y="708859"/>
                  <a:ext cx="775504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565A382-C892-81C8-2692-4817FDD41F79}"/>
                    </a:ext>
                  </a:extLst>
                </p:cNvPr>
                <p:cNvSpPr txBox="1"/>
                <p:nvPr/>
              </p:nvSpPr>
              <p:spPr>
                <a:xfrm>
                  <a:off x="6018402" y="829337"/>
                  <a:ext cx="486571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02DE660-3EEA-7D58-9851-42AB7BEC1079}"/>
                    </a:ext>
                  </a:extLst>
                </p:cNvPr>
                <p:cNvSpPr txBox="1"/>
                <p:nvPr/>
              </p:nvSpPr>
              <p:spPr>
                <a:xfrm>
                  <a:off x="6066632" y="95858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B6177A-AF32-6FDC-2FB4-1CB1C42185DA}"/>
                    </a:ext>
                  </a:extLst>
                </p:cNvPr>
                <p:cNvSpPr txBox="1"/>
                <p:nvPr/>
              </p:nvSpPr>
              <p:spPr>
                <a:xfrm>
                  <a:off x="3632993" y="752354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A5352899-145A-F76E-A041-2A3A2C5262EF}"/>
                    </a:ext>
                  </a:extLst>
                </p:cNvPr>
                <p:cNvSpPr txBox="1"/>
                <p:nvPr/>
              </p:nvSpPr>
              <p:spPr>
                <a:xfrm>
                  <a:off x="3888755" y="671435"/>
                  <a:ext cx="92024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E0195492-7803-F3FD-0BA6-C4FD5E182914}"/>
                    </a:ext>
                  </a:extLst>
                </p:cNvPr>
                <p:cNvSpPr txBox="1"/>
                <p:nvPr/>
              </p:nvSpPr>
              <p:spPr>
                <a:xfrm>
                  <a:off x="4531684" y="767527"/>
                  <a:ext cx="319919" cy="47456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l"/>
                  <a:endParaRPr lang="en-US" sz="2400" dirty="0"/>
                </a:p>
              </p:txBody>
            </p:sp>
          </p:grp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B00E163-7F28-B110-93DF-4C9A0D20B031}"/>
                  </a:ext>
                </a:extLst>
              </p:cNvPr>
              <p:cNvSpPr txBox="1"/>
              <p:nvPr/>
            </p:nvSpPr>
            <p:spPr>
              <a:xfrm>
                <a:off x="5225142" y="1010953"/>
                <a:ext cx="608501" cy="215964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l"/>
                <a:endParaRPr lang="en-US" sz="2400" dirty="0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2CC5A1-AEAB-83DE-62B9-2D43544A902F}"/>
                </a:ext>
              </a:extLst>
            </p:cNvPr>
            <p:cNvSpPr/>
            <p:nvPr/>
          </p:nvSpPr>
          <p:spPr>
            <a:xfrm>
              <a:off x="4007920" y="3715233"/>
              <a:ext cx="69762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Zn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27AFE3-F9FD-B7AB-B541-7062E8CABA7F}"/>
                </a:ext>
              </a:extLst>
            </p:cNvPr>
            <p:cNvSpPr txBox="1"/>
            <p:nvPr/>
          </p:nvSpPr>
          <p:spPr>
            <a:xfrm>
              <a:off x="5219044" y="968944"/>
              <a:ext cx="706015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A0F98B9-3B56-4512-8A1C-8EEE306EA5CD}"/>
                </a:ext>
              </a:extLst>
            </p:cNvPr>
            <p:cNvSpPr txBox="1"/>
            <p:nvPr/>
          </p:nvSpPr>
          <p:spPr>
            <a:xfrm>
              <a:off x="3087873" y="2108823"/>
              <a:ext cx="72711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Zn(s)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35278E-FC71-C756-AA4A-2E768E16DD38}"/>
                </a:ext>
              </a:extLst>
            </p:cNvPr>
            <p:cNvSpPr/>
            <p:nvPr/>
          </p:nvSpPr>
          <p:spPr>
            <a:xfrm>
              <a:off x="6206819" y="3641584"/>
              <a:ext cx="7120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Pb</a:t>
              </a:r>
              <a:r>
                <a:rPr lang="en-US" sz="2400" baseline="30000" dirty="0"/>
                <a:t>2+</a:t>
              </a:r>
              <a:endParaRPr lang="en-US" sz="2400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B158739-497E-1937-A3BD-34608E24E993}"/>
              </a:ext>
            </a:extLst>
          </p:cNvPr>
          <p:cNvSpPr txBox="1"/>
          <p:nvPr/>
        </p:nvSpPr>
        <p:spPr>
          <a:xfrm>
            <a:off x="5783799" y="2262493"/>
            <a:ext cx="59477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Identify the anode &amp; cathode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Show the direction electrons are going through the wires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Predict whether the voltage will be positive or negative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Predict the value of the voltage measured</a:t>
            </a:r>
          </a:p>
        </p:txBody>
      </p:sp>
    </p:spTree>
    <p:extLst>
      <p:ext uri="{BB962C8B-B14F-4D97-AF65-F5344CB8AC3E}">
        <p14:creationId xmlns:p14="http://schemas.microsoft.com/office/powerpoint/2010/main" val="4197668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1890</Words>
  <Application>Microsoft Macintosh PowerPoint</Application>
  <PresentationFormat>Widescreen</PresentationFormat>
  <Paragraphs>433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The iron-lead Galvanic cell</vt:lpstr>
      <vt:lpstr>The iron-lead Galvanic cell … Pb2+/Pb reduction is higher, so it’s the cathode</vt:lpstr>
      <vt:lpstr>That tells us the electrons move like this</vt:lpstr>
      <vt:lpstr>Since the red lead is connected to the cathode =&gt; Voltage &gt; 0</vt:lpstr>
      <vt:lpstr>Since the red lead is connected to the cathode =&gt; Voltage &gt; 0</vt:lpstr>
      <vt:lpstr>But why that particular number (0.32 V)?</vt:lpstr>
      <vt:lpstr>Using a Quantitative Standard Reduction Potential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turn: a Iron – Zinc cell</vt:lpstr>
      <vt:lpstr>Your turn: a Iron – Zinc cell</vt:lpstr>
      <vt:lpstr>In lab, you’ll make a Daniell Cell</vt:lpstr>
      <vt:lpstr>In lab, you’ll make a Daniell Cell</vt:lpstr>
      <vt:lpstr>In lab, you’ll make a Daniell Cell</vt:lpstr>
      <vt:lpstr>In lab, you’ll make a Daniell Cell</vt:lpstr>
      <vt:lpstr>In lab, you’ll make a Daniell Cell</vt:lpstr>
      <vt:lpstr>In lab, you’ll make a Daniell Cell</vt:lpstr>
      <vt:lpstr>You’ll also get an unknown ...</vt:lpstr>
      <vt:lpstr>You’ll also get an unknown ...</vt:lpstr>
      <vt:lpstr>You’ll also get an unknown ...</vt:lpstr>
      <vt:lpstr>You’ll also get an unknown ...</vt:lpstr>
      <vt:lpstr>Next: What if the two sides have the same cation?</vt:lpstr>
      <vt:lpstr>Solutions, solvents, and solutes</vt:lpstr>
      <vt:lpstr>Molarity as a measure of concentration</vt:lpstr>
      <vt:lpstr>Example: concentrations of cations in this Daniell cell are all 1 M  </vt:lpstr>
      <vt:lpstr>Back to our cell that has Pb2+ on both sides …</vt:lpstr>
      <vt:lpstr>Pb2+ cell with different concentrations …</vt:lpstr>
      <vt:lpstr>Pb2+ cell with different concentrations …</vt:lpstr>
      <vt:lpstr>Pb2+ cell with different concentrations …</vt:lpstr>
      <vt:lpstr>Pb2+ cell with different concentrations …</vt:lpstr>
      <vt:lpstr>Using voltage to tell us about an unknown concentration</vt:lpstr>
      <vt:lpstr>Using voltage to tell us about an unknown concentration</vt:lpstr>
      <vt:lpstr>Using voltage to tell us about an unknown concentration</vt:lpstr>
      <vt:lpstr>Using voltage to tell us about an unknown concentration</vt:lpstr>
      <vt:lpstr>Using voltage to tell us about an unknown concentration</vt:lpstr>
      <vt:lpstr>Using voltage to tell us about an unknown concentration</vt:lpstr>
      <vt:lpstr>Lab today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about H2 as a fuel? We’ve known how to make it for a long time …</dc:title>
  <dc:creator>Steven</dc:creator>
  <cp:lastModifiedBy>Steven</cp:lastModifiedBy>
  <cp:revision>159</cp:revision>
  <cp:lastPrinted>2021-04-15T19:14:15Z</cp:lastPrinted>
  <dcterms:created xsi:type="dcterms:W3CDTF">2021-04-11T23:23:25Z</dcterms:created>
  <dcterms:modified xsi:type="dcterms:W3CDTF">2022-04-21T14:08:44Z</dcterms:modified>
</cp:coreProperties>
</file>

<file path=docProps/thumbnail.jpeg>
</file>